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580" r:id="rId5"/>
    <p:sldId id="573" r:id="rId6"/>
    <p:sldId id="581" r:id="rId7"/>
    <p:sldId id="577" r:id="rId8"/>
    <p:sldId id="579" r:id="rId9"/>
    <p:sldId id="576" r:id="rId10"/>
    <p:sldId id="586" r:id="rId11"/>
    <p:sldId id="584" r:id="rId12"/>
    <p:sldId id="585" r:id="rId13"/>
    <p:sldId id="275" r:id="rId14"/>
    <p:sldId id="570" r:id="rId15"/>
    <p:sldId id="582" r:id="rId16"/>
    <p:sldId id="588" r:id="rId17"/>
    <p:sldId id="587" r:id="rId18"/>
    <p:sldId id="5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Velicu" initials="PV" lastIdx="1" clrIdx="0">
    <p:extLst>
      <p:ext uri="{19B8F6BF-5375-455C-9EA6-DF929625EA0E}">
        <p15:presenceInfo xmlns:p15="http://schemas.microsoft.com/office/powerpoint/2012/main" userId="S::Patricia.Velicu@industriall-europe.eu::718cf368-0e61-4985-852e-2bdb67a9c9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6" autoAdjust="0"/>
    <p:restoredTop sz="94477" autoAdjust="0"/>
  </p:normalViewPr>
  <p:slideViewPr>
    <p:cSldViewPr snapToGrid="0">
      <p:cViewPr varScale="1">
        <p:scale>
          <a:sx n="52" d="100"/>
          <a:sy n="52" d="100"/>
        </p:scale>
        <p:origin x="872"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320DD-F6B1-4199-A0BF-33479E23651A}"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A044B-46CD-42CF-AF54-019250117F58}" type="slidenum">
              <a:rPr lang="en-US" smtClean="0"/>
              <a:t>‹#›</a:t>
            </a:fld>
            <a:endParaRPr lang="en-US"/>
          </a:p>
        </p:txBody>
      </p:sp>
    </p:spTree>
    <p:extLst>
      <p:ext uri="{BB962C8B-B14F-4D97-AF65-F5344CB8AC3E}">
        <p14:creationId xmlns:p14="http://schemas.microsoft.com/office/powerpoint/2010/main" val="15337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DBA044B-46CD-42CF-AF54-019250117F58}" type="slidenum">
              <a:rPr lang="en-US" smtClean="0"/>
              <a:t>3</a:t>
            </a:fld>
            <a:endParaRPr lang="en-US"/>
          </a:p>
        </p:txBody>
      </p:sp>
    </p:spTree>
    <p:extLst>
      <p:ext uri="{BB962C8B-B14F-4D97-AF65-F5344CB8AC3E}">
        <p14:creationId xmlns:p14="http://schemas.microsoft.com/office/powerpoint/2010/main" val="309573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DBA044B-46CD-42CF-AF54-019250117F58}" type="slidenum">
              <a:rPr lang="en-US" smtClean="0"/>
              <a:t>10</a:t>
            </a:fld>
            <a:endParaRPr lang="en-US"/>
          </a:p>
        </p:txBody>
      </p:sp>
    </p:spTree>
    <p:extLst>
      <p:ext uri="{BB962C8B-B14F-4D97-AF65-F5344CB8AC3E}">
        <p14:creationId xmlns:p14="http://schemas.microsoft.com/office/powerpoint/2010/main" val="198545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A044B-46CD-42CF-AF54-019250117F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20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DBA044B-46CD-42CF-AF54-019250117F58}" type="slidenum">
              <a:rPr lang="en-US" smtClean="0"/>
              <a:t>13</a:t>
            </a:fld>
            <a:endParaRPr lang="en-US"/>
          </a:p>
        </p:txBody>
      </p:sp>
    </p:spTree>
    <p:extLst>
      <p:ext uri="{BB962C8B-B14F-4D97-AF65-F5344CB8AC3E}">
        <p14:creationId xmlns:p14="http://schemas.microsoft.com/office/powerpoint/2010/main" val="192188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DBA044B-46CD-42CF-AF54-019250117F58}" type="slidenum">
              <a:rPr lang="en-US" smtClean="0"/>
              <a:t>14</a:t>
            </a:fld>
            <a:endParaRPr lang="en-US"/>
          </a:p>
        </p:txBody>
      </p:sp>
    </p:spTree>
    <p:extLst>
      <p:ext uri="{BB962C8B-B14F-4D97-AF65-F5344CB8AC3E}">
        <p14:creationId xmlns:p14="http://schemas.microsoft.com/office/powerpoint/2010/main" val="258554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BE" dirty="0"/>
          </a:p>
        </p:txBody>
      </p:sp>
      <p:sp>
        <p:nvSpPr>
          <p:cNvPr id="4" name="Foliennummernplatzhalter 3"/>
          <p:cNvSpPr>
            <a:spLocks noGrp="1"/>
          </p:cNvSpPr>
          <p:nvPr>
            <p:ph type="sldNum" sz="quarter" idx="5"/>
          </p:nvPr>
        </p:nvSpPr>
        <p:spPr/>
        <p:txBody>
          <a:bodyPr/>
          <a:lstStyle/>
          <a:p>
            <a:fld id="{5DBA044B-46CD-42CF-AF54-019250117F58}" type="slidenum">
              <a:rPr lang="en-US" smtClean="0"/>
              <a:t>15</a:t>
            </a:fld>
            <a:endParaRPr lang="en-US"/>
          </a:p>
        </p:txBody>
      </p:sp>
    </p:spTree>
    <p:extLst>
      <p:ext uri="{BB962C8B-B14F-4D97-AF65-F5344CB8AC3E}">
        <p14:creationId xmlns:p14="http://schemas.microsoft.com/office/powerpoint/2010/main" val="213325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FF8B-DB3B-9D4B-BB18-EECBDAF216A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FD2150AC-ED92-C64D-9DAB-B3E46FB50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EE192ECD-99C3-1544-A128-D25F88EF479F}"/>
              </a:ext>
            </a:extLst>
          </p:cNvPr>
          <p:cNvSpPr>
            <a:spLocks noGrp="1"/>
          </p:cNvSpPr>
          <p:nvPr>
            <p:ph type="dt" sz="half" idx="10"/>
          </p:nvPr>
        </p:nvSpPr>
        <p:spPr/>
        <p:txBody>
          <a:bodyPr/>
          <a:lstStyle/>
          <a:p>
            <a:fld id="{A1E11A6A-1721-7745-885A-4ABA4547E382}" type="datetime1">
              <a:t>13/10/2022</a:t>
            </a:fld>
            <a:endParaRPr lang="en-BE"/>
          </a:p>
        </p:txBody>
      </p:sp>
      <p:sp>
        <p:nvSpPr>
          <p:cNvPr id="5" name="Footer Placeholder 4">
            <a:extLst>
              <a:ext uri="{FF2B5EF4-FFF2-40B4-BE49-F238E27FC236}">
                <a16:creationId xmlns:a16="http://schemas.microsoft.com/office/drawing/2014/main" id="{754913DB-BB40-C142-AB86-6C8ECC2151EE}"/>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5BBC07D7-F094-BB45-A0B2-101B45FA47B1}"/>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72508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DB36-EE3D-7940-9F09-D52D4E855CED}"/>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56CDC961-0E4F-B34D-BD08-CDBFC38FB26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371AEFC-2748-D245-B6D6-AA4F3B433A54}"/>
              </a:ext>
            </a:extLst>
          </p:cNvPr>
          <p:cNvSpPr>
            <a:spLocks noGrp="1"/>
          </p:cNvSpPr>
          <p:nvPr>
            <p:ph type="dt" sz="half" idx="10"/>
          </p:nvPr>
        </p:nvSpPr>
        <p:spPr/>
        <p:txBody>
          <a:bodyPr/>
          <a:lstStyle/>
          <a:p>
            <a:fld id="{B9B7DB57-FB9F-DE45-B469-BC044377BF01}" type="datetime1">
              <a:t>13/10/2022</a:t>
            </a:fld>
            <a:endParaRPr lang="en-BE"/>
          </a:p>
        </p:txBody>
      </p:sp>
      <p:sp>
        <p:nvSpPr>
          <p:cNvPr id="5" name="Footer Placeholder 4">
            <a:extLst>
              <a:ext uri="{FF2B5EF4-FFF2-40B4-BE49-F238E27FC236}">
                <a16:creationId xmlns:a16="http://schemas.microsoft.com/office/drawing/2014/main" id="{01552685-7EFA-A446-9E2C-B71D35F089ED}"/>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7985BFC2-2A90-A740-B182-1FFC4E3BE87D}"/>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95519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2DF1F-8FB0-984D-82A7-36187273A8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FE5F6BC2-A2B0-994E-BF4D-DC65DF64EE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700CC34-1C4E-3E49-89D9-E848AC1BB06D}"/>
              </a:ext>
            </a:extLst>
          </p:cNvPr>
          <p:cNvSpPr>
            <a:spLocks noGrp="1"/>
          </p:cNvSpPr>
          <p:nvPr>
            <p:ph type="dt" sz="half" idx="10"/>
          </p:nvPr>
        </p:nvSpPr>
        <p:spPr/>
        <p:txBody>
          <a:bodyPr/>
          <a:lstStyle/>
          <a:p>
            <a:fld id="{6D4C8134-46B7-524C-94C6-FBDC7747A02E}" type="datetime1">
              <a:t>13/10/2022</a:t>
            </a:fld>
            <a:endParaRPr lang="en-BE"/>
          </a:p>
        </p:txBody>
      </p:sp>
      <p:sp>
        <p:nvSpPr>
          <p:cNvPr id="5" name="Footer Placeholder 4">
            <a:extLst>
              <a:ext uri="{FF2B5EF4-FFF2-40B4-BE49-F238E27FC236}">
                <a16:creationId xmlns:a16="http://schemas.microsoft.com/office/drawing/2014/main" id="{323D3AEC-4C7B-7247-9A9D-820584FA373D}"/>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0876C1F7-6F73-8E41-8547-0221C40AA391}"/>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94768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58A5-7245-B44B-BEAA-9D32EAD8397C}"/>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77EC036-6AF8-884E-91B0-12BC8AA2B9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33BEFBF-2D50-F04D-B118-51563E3ABDDD}"/>
              </a:ext>
            </a:extLst>
          </p:cNvPr>
          <p:cNvSpPr>
            <a:spLocks noGrp="1"/>
          </p:cNvSpPr>
          <p:nvPr>
            <p:ph type="dt" sz="half" idx="10"/>
          </p:nvPr>
        </p:nvSpPr>
        <p:spPr/>
        <p:txBody>
          <a:bodyPr/>
          <a:lstStyle/>
          <a:p>
            <a:fld id="{9930A6EC-4CC1-1145-AB6A-9C847D9146D3}" type="datetime1">
              <a:t>13/10/2022</a:t>
            </a:fld>
            <a:endParaRPr lang="en-BE"/>
          </a:p>
        </p:txBody>
      </p:sp>
      <p:sp>
        <p:nvSpPr>
          <p:cNvPr id="5" name="Footer Placeholder 4">
            <a:extLst>
              <a:ext uri="{FF2B5EF4-FFF2-40B4-BE49-F238E27FC236}">
                <a16:creationId xmlns:a16="http://schemas.microsoft.com/office/drawing/2014/main" id="{89F688C3-7BE1-3C41-B370-D7090EE09A0A}"/>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E789D808-04F5-4242-9109-9CF9764BE6A8}"/>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09551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7CCF-BD76-9C4B-A364-EC8A6B3133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8F6C27B7-66C8-0247-8210-9B22F4E73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AC011A-4BBE-1347-A559-25BF605887BF}"/>
              </a:ext>
            </a:extLst>
          </p:cNvPr>
          <p:cNvSpPr>
            <a:spLocks noGrp="1"/>
          </p:cNvSpPr>
          <p:nvPr>
            <p:ph type="dt" sz="half" idx="10"/>
          </p:nvPr>
        </p:nvSpPr>
        <p:spPr/>
        <p:txBody>
          <a:bodyPr/>
          <a:lstStyle/>
          <a:p>
            <a:fld id="{5B623502-7974-E848-BF2C-8F8C41E0FCF2}" type="datetime1">
              <a:t>13/10/2022</a:t>
            </a:fld>
            <a:endParaRPr lang="en-BE"/>
          </a:p>
        </p:txBody>
      </p:sp>
      <p:sp>
        <p:nvSpPr>
          <p:cNvPr id="5" name="Footer Placeholder 4">
            <a:extLst>
              <a:ext uri="{FF2B5EF4-FFF2-40B4-BE49-F238E27FC236}">
                <a16:creationId xmlns:a16="http://schemas.microsoft.com/office/drawing/2014/main" id="{C737494F-4B0E-FE4A-9AA7-A9C140D358D5}"/>
              </a:ext>
            </a:extLst>
          </p:cNvPr>
          <p:cNvSpPr>
            <a:spLocks noGrp="1"/>
          </p:cNvSpPr>
          <p:nvPr>
            <p:ph type="ftr" sz="quarter" idx="11"/>
          </p:nvPr>
        </p:nvSpPr>
        <p:spPr/>
        <p:txBody>
          <a:bodyPr/>
          <a:lstStyle/>
          <a:p>
            <a:r>
              <a:rPr lang="en-GB"/>
              <a:t>Presentation title</a:t>
            </a:r>
            <a:endParaRPr lang="en-BE"/>
          </a:p>
        </p:txBody>
      </p:sp>
      <p:sp>
        <p:nvSpPr>
          <p:cNvPr id="6" name="Slide Number Placeholder 5">
            <a:extLst>
              <a:ext uri="{FF2B5EF4-FFF2-40B4-BE49-F238E27FC236}">
                <a16:creationId xmlns:a16="http://schemas.microsoft.com/office/drawing/2014/main" id="{6D321225-9BD3-5949-80D5-0380E6DA2692}"/>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201057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C73E-756A-F84F-920C-99EE0E351A0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E4B1AFA0-9FA0-7948-829B-24B5E3A156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D66F484D-D5EE-0541-84D5-D06077FB48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1D6D262D-BFDB-804D-9B2C-BFE6E2433080}"/>
              </a:ext>
            </a:extLst>
          </p:cNvPr>
          <p:cNvSpPr>
            <a:spLocks noGrp="1"/>
          </p:cNvSpPr>
          <p:nvPr>
            <p:ph type="dt" sz="half" idx="10"/>
          </p:nvPr>
        </p:nvSpPr>
        <p:spPr/>
        <p:txBody>
          <a:bodyPr/>
          <a:lstStyle/>
          <a:p>
            <a:fld id="{54C05C5B-6397-2247-A2D1-F084166880ED}" type="datetime1">
              <a:t>13/10/2022</a:t>
            </a:fld>
            <a:endParaRPr lang="en-BE"/>
          </a:p>
        </p:txBody>
      </p:sp>
      <p:sp>
        <p:nvSpPr>
          <p:cNvPr id="6" name="Footer Placeholder 5">
            <a:extLst>
              <a:ext uri="{FF2B5EF4-FFF2-40B4-BE49-F238E27FC236}">
                <a16:creationId xmlns:a16="http://schemas.microsoft.com/office/drawing/2014/main" id="{359DFFC7-4C66-6243-B14E-076CB6A403E0}"/>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68B94788-1D33-BB41-8125-B0B38D5BD396}"/>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00934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22CE-AB31-2549-8E7F-E2FF3F8E738F}"/>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7AE2F9D-CBA8-C642-852C-234831803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42B825-55AE-F341-A436-994E60B32C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949B317A-E4FB-D64E-AB78-1C01EC268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19D19A-E7E8-1E4F-8A62-AC60247B24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84D35135-057F-3140-8147-C7C8C1513030}"/>
              </a:ext>
            </a:extLst>
          </p:cNvPr>
          <p:cNvSpPr>
            <a:spLocks noGrp="1"/>
          </p:cNvSpPr>
          <p:nvPr>
            <p:ph type="dt" sz="half" idx="10"/>
          </p:nvPr>
        </p:nvSpPr>
        <p:spPr/>
        <p:txBody>
          <a:bodyPr/>
          <a:lstStyle/>
          <a:p>
            <a:fld id="{90E69145-8505-3342-8518-5FF9464AFCFE}" type="datetime1">
              <a:t>13/10/2022</a:t>
            </a:fld>
            <a:endParaRPr lang="en-BE"/>
          </a:p>
        </p:txBody>
      </p:sp>
      <p:sp>
        <p:nvSpPr>
          <p:cNvPr id="8" name="Footer Placeholder 7">
            <a:extLst>
              <a:ext uri="{FF2B5EF4-FFF2-40B4-BE49-F238E27FC236}">
                <a16:creationId xmlns:a16="http://schemas.microsoft.com/office/drawing/2014/main" id="{A884021A-1E6B-B74E-9EDE-1E8E072F2708}"/>
              </a:ext>
            </a:extLst>
          </p:cNvPr>
          <p:cNvSpPr>
            <a:spLocks noGrp="1"/>
          </p:cNvSpPr>
          <p:nvPr>
            <p:ph type="ftr" sz="quarter" idx="11"/>
          </p:nvPr>
        </p:nvSpPr>
        <p:spPr/>
        <p:txBody>
          <a:bodyPr/>
          <a:lstStyle/>
          <a:p>
            <a:r>
              <a:rPr lang="en-GB"/>
              <a:t>Presentation title</a:t>
            </a:r>
            <a:endParaRPr lang="en-BE"/>
          </a:p>
        </p:txBody>
      </p:sp>
      <p:sp>
        <p:nvSpPr>
          <p:cNvPr id="9" name="Slide Number Placeholder 8">
            <a:extLst>
              <a:ext uri="{FF2B5EF4-FFF2-40B4-BE49-F238E27FC236}">
                <a16:creationId xmlns:a16="http://schemas.microsoft.com/office/drawing/2014/main" id="{51A19166-2173-F64A-B58D-40A4D1495598}"/>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3047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8A41-12FA-F94B-9833-20A8933B407F}"/>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734236DB-4683-884B-A4EB-F52C741609D8}"/>
              </a:ext>
            </a:extLst>
          </p:cNvPr>
          <p:cNvSpPr>
            <a:spLocks noGrp="1"/>
          </p:cNvSpPr>
          <p:nvPr>
            <p:ph type="dt" sz="half" idx="10"/>
          </p:nvPr>
        </p:nvSpPr>
        <p:spPr/>
        <p:txBody>
          <a:bodyPr/>
          <a:lstStyle/>
          <a:p>
            <a:fld id="{75BD9033-B315-F444-9CB4-5677DC334A1B}" type="datetime1">
              <a:t>13/10/2022</a:t>
            </a:fld>
            <a:endParaRPr lang="en-BE"/>
          </a:p>
        </p:txBody>
      </p:sp>
      <p:sp>
        <p:nvSpPr>
          <p:cNvPr id="4" name="Footer Placeholder 3">
            <a:extLst>
              <a:ext uri="{FF2B5EF4-FFF2-40B4-BE49-F238E27FC236}">
                <a16:creationId xmlns:a16="http://schemas.microsoft.com/office/drawing/2014/main" id="{C924EEA5-B9F5-ED42-BF8C-AE823CF6BCA1}"/>
              </a:ext>
            </a:extLst>
          </p:cNvPr>
          <p:cNvSpPr>
            <a:spLocks noGrp="1"/>
          </p:cNvSpPr>
          <p:nvPr>
            <p:ph type="ftr" sz="quarter" idx="11"/>
          </p:nvPr>
        </p:nvSpPr>
        <p:spPr/>
        <p:txBody>
          <a:bodyPr/>
          <a:lstStyle/>
          <a:p>
            <a:r>
              <a:rPr lang="en-GB"/>
              <a:t>Presentation title</a:t>
            </a:r>
            <a:endParaRPr lang="en-BE"/>
          </a:p>
        </p:txBody>
      </p:sp>
      <p:sp>
        <p:nvSpPr>
          <p:cNvPr id="5" name="Slide Number Placeholder 4">
            <a:extLst>
              <a:ext uri="{FF2B5EF4-FFF2-40B4-BE49-F238E27FC236}">
                <a16:creationId xmlns:a16="http://schemas.microsoft.com/office/drawing/2014/main" id="{D6C0A39F-F18D-9E47-8478-7FAC3AAB7C20}"/>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9641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CD411-E45C-DF4B-BDE0-A856A3D9835C}"/>
              </a:ext>
            </a:extLst>
          </p:cNvPr>
          <p:cNvSpPr>
            <a:spLocks noGrp="1"/>
          </p:cNvSpPr>
          <p:nvPr>
            <p:ph type="dt" sz="half" idx="10"/>
          </p:nvPr>
        </p:nvSpPr>
        <p:spPr/>
        <p:txBody>
          <a:bodyPr/>
          <a:lstStyle/>
          <a:p>
            <a:fld id="{41612AD1-D91F-A346-B2C7-A091F1A73889}" type="datetime1">
              <a:t>13/10/2022</a:t>
            </a:fld>
            <a:endParaRPr lang="en-BE"/>
          </a:p>
        </p:txBody>
      </p:sp>
      <p:sp>
        <p:nvSpPr>
          <p:cNvPr id="3" name="Footer Placeholder 2">
            <a:extLst>
              <a:ext uri="{FF2B5EF4-FFF2-40B4-BE49-F238E27FC236}">
                <a16:creationId xmlns:a16="http://schemas.microsoft.com/office/drawing/2014/main" id="{B042C8E7-5A75-4741-A388-0477E489616F}"/>
              </a:ext>
            </a:extLst>
          </p:cNvPr>
          <p:cNvSpPr>
            <a:spLocks noGrp="1"/>
          </p:cNvSpPr>
          <p:nvPr>
            <p:ph type="ftr" sz="quarter" idx="11"/>
          </p:nvPr>
        </p:nvSpPr>
        <p:spPr/>
        <p:txBody>
          <a:bodyPr/>
          <a:lstStyle/>
          <a:p>
            <a:r>
              <a:rPr lang="en-GB"/>
              <a:t>Presentation title</a:t>
            </a:r>
            <a:endParaRPr lang="en-BE"/>
          </a:p>
        </p:txBody>
      </p:sp>
      <p:sp>
        <p:nvSpPr>
          <p:cNvPr id="4" name="Slide Number Placeholder 3">
            <a:extLst>
              <a:ext uri="{FF2B5EF4-FFF2-40B4-BE49-F238E27FC236}">
                <a16:creationId xmlns:a16="http://schemas.microsoft.com/office/drawing/2014/main" id="{717A3A03-B59E-6D40-9D98-9475212B4F56}"/>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26552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6D8F-9414-AD4F-B957-FC658E3BD2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38745F65-7712-954F-BC86-B1C8598D2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1BA1907-3435-CF41-B56A-5BAB0E773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9AD01F-BDC8-AB49-898B-9B79DEFBAD0C}"/>
              </a:ext>
            </a:extLst>
          </p:cNvPr>
          <p:cNvSpPr>
            <a:spLocks noGrp="1"/>
          </p:cNvSpPr>
          <p:nvPr>
            <p:ph type="dt" sz="half" idx="10"/>
          </p:nvPr>
        </p:nvSpPr>
        <p:spPr/>
        <p:txBody>
          <a:bodyPr/>
          <a:lstStyle/>
          <a:p>
            <a:fld id="{A96215FA-5E22-3840-AF0A-43DF2ED5C656}" type="datetime1">
              <a:t>13/10/2022</a:t>
            </a:fld>
            <a:endParaRPr lang="en-BE"/>
          </a:p>
        </p:txBody>
      </p:sp>
      <p:sp>
        <p:nvSpPr>
          <p:cNvPr id="6" name="Footer Placeholder 5">
            <a:extLst>
              <a:ext uri="{FF2B5EF4-FFF2-40B4-BE49-F238E27FC236}">
                <a16:creationId xmlns:a16="http://schemas.microsoft.com/office/drawing/2014/main" id="{D1660099-1F48-9B40-9A87-F6A215864314}"/>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687B5FD3-852F-6349-8E8A-40B693B11C77}"/>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18303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0C14-B28B-5647-BF96-7F17D5B28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E3F46F77-A201-7A41-BA5D-FC79C6C0E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6608B736-F36A-B946-A200-884989351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53D450-C539-2943-8DA8-CBE4DAA2EF8F}"/>
              </a:ext>
            </a:extLst>
          </p:cNvPr>
          <p:cNvSpPr>
            <a:spLocks noGrp="1"/>
          </p:cNvSpPr>
          <p:nvPr>
            <p:ph type="dt" sz="half" idx="10"/>
          </p:nvPr>
        </p:nvSpPr>
        <p:spPr/>
        <p:txBody>
          <a:bodyPr/>
          <a:lstStyle/>
          <a:p>
            <a:fld id="{284A882C-5515-B94D-AAAC-CE9700243530}" type="datetime1">
              <a:t>13/10/2022</a:t>
            </a:fld>
            <a:endParaRPr lang="en-BE"/>
          </a:p>
        </p:txBody>
      </p:sp>
      <p:sp>
        <p:nvSpPr>
          <p:cNvPr id="6" name="Footer Placeholder 5">
            <a:extLst>
              <a:ext uri="{FF2B5EF4-FFF2-40B4-BE49-F238E27FC236}">
                <a16:creationId xmlns:a16="http://schemas.microsoft.com/office/drawing/2014/main" id="{53D23783-8C3A-6A43-873C-07BC64580120}"/>
              </a:ext>
            </a:extLst>
          </p:cNvPr>
          <p:cNvSpPr>
            <a:spLocks noGrp="1"/>
          </p:cNvSpPr>
          <p:nvPr>
            <p:ph type="ftr" sz="quarter" idx="11"/>
          </p:nvPr>
        </p:nvSpPr>
        <p:spPr/>
        <p:txBody>
          <a:bodyPr/>
          <a:lstStyle/>
          <a:p>
            <a:r>
              <a:rPr lang="en-GB"/>
              <a:t>Presentation title</a:t>
            </a:r>
            <a:endParaRPr lang="en-BE"/>
          </a:p>
        </p:txBody>
      </p:sp>
      <p:sp>
        <p:nvSpPr>
          <p:cNvPr id="7" name="Slide Number Placeholder 6">
            <a:extLst>
              <a:ext uri="{FF2B5EF4-FFF2-40B4-BE49-F238E27FC236}">
                <a16:creationId xmlns:a16="http://schemas.microsoft.com/office/drawing/2014/main" id="{D9609713-4F4D-2D4B-AA99-F81EE3A2129D}"/>
              </a:ext>
            </a:extLst>
          </p:cNvPr>
          <p:cNvSpPr>
            <a:spLocks noGrp="1"/>
          </p:cNvSpPr>
          <p:nvPr>
            <p:ph type="sldNum" sz="quarter" idx="12"/>
          </p:nvPr>
        </p:nvSpPr>
        <p:spPr/>
        <p:txBody>
          <a:bodyPr/>
          <a:lstStyle/>
          <a:p>
            <a:fld id="{73A0EEE5-D7C8-134E-8566-B8063E6CCBBD}" type="slidenum">
              <a:t>‹#›</a:t>
            </a:fld>
            <a:endParaRPr lang="en-BE"/>
          </a:p>
        </p:txBody>
      </p:sp>
    </p:spTree>
    <p:extLst>
      <p:ext uri="{BB962C8B-B14F-4D97-AF65-F5344CB8AC3E}">
        <p14:creationId xmlns:p14="http://schemas.microsoft.com/office/powerpoint/2010/main" val="35393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8D650-4F92-9843-A5FA-73F8ED4B5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C16959A5-280F-5B4A-A0D2-2615E9C36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02F5B3ED-FC97-4843-9A62-AD17970B0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5F369-F5B0-7E47-96EF-B8096C9B342A}" type="datetime1">
              <a:t>13/10/2022</a:t>
            </a:fld>
            <a:endParaRPr lang="en-BE"/>
          </a:p>
        </p:txBody>
      </p:sp>
      <p:sp>
        <p:nvSpPr>
          <p:cNvPr id="5" name="Footer Placeholder 4">
            <a:extLst>
              <a:ext uri="{FF2B5EF4-FFF2-40B4-BE49-F238E27FC236}">
                <a16:creationId xmlns:a16="http://schemas.microsoft.com/office/drawing/2014/main" id="{9A041C1E-077A-324E-825A-E9F792B57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a:t>
            </a:r>
            <a:endParaRPr lang="en-BE"/>
          </a:p>
        </p:txBody>
      </p:sp>
      <p:sp>
        <p:nvSpPr>
          <p:cNvPr id="6" name="Slide Number Placeholder 5">
            <a:extLst>
              <a:ext uri="{FF2B5EF4-FFF2-40B4-BE49-F238E27FC236}">
                <a16:creationId xmlns:a16="http://schemas.microsoft.com/office/drawing/2014/main" id="{8999A4B4-BA7A-E948-AA1B-58E52C233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0EEE5-D7C8-134E-8566-B8063E6CCBBD}" type="slidenum">
              <a:t>‹#›</a:t>
            </a:fld>
            <a:endParaRPr lang="en-BE"/>
          </a:p>
        </p:txBody>
      </p:sp>
    </p:spTree>
    <p:extLst>
      <p:ext uri="{BB962C8B-B14F-4D97-AF65-F5344CB8AC3E}">
        <p14:creationId xmlns:p14="http://schemas.microsoft.com/office/powerpoint/2010/main" val="4206972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B9C8-C32D-56E8-7C04-78E9C93ADF01}"/>
              </a:ext>
            </a:extLst>
          </p:cNvPr>
          <p:cNvSpPr>
            <a:spLocks noGrp="1"/>
          </p:cNvSpPr>
          <p:nvPr>
            <p:ph type="title"/>
          </p:nvPr>
        </p:nvSpPr>
        <p:spPr>
          <a:xfrm>
            <a:off x="5309986" y="1759373"/>
            <a:ext cx="6274590" cy="3339253"/>
          </a:xfrm>
          <a:noFill/>
        </p:spPr>
        <p:txBody>
          <a:bodyPr vert="horz" lIns="91440" tIns="45720" rIns="91440" bIns="45720" rtlCol="0" anchor="b">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FF0000"/>
                </a:solidFill>
                <a:latin typeface="Calibri Light" panose="020F0302020204030204"/>
                <a:ea typeface="+mn-ea"/>
                <a:cs typeface="+mn-cs"/>
              </a:rPr>
              <a:t>Die </a:t>
            </a:r>
            <a:r>
              <a:rPr lang="en-US" b="1" dirty="0" err="1">
                <a:solidFill>
                  <a:srgbClr val="FF0000"/>
                </a:solidFill>
                <a:latin typeface="Calibri Light" panose="020F0302020204030204"/>
                <a:ea typeface="+mn-ea"/>
                <a:cs typeface="+mn-cs"/>
              </a:rPr>
              <a:t>Antwort</a:t>
            </a:r>
            <a:r>
              <a:rPr lang="en-US" b="1" dirty="0">
                <a:solidFill>
                  <a:srgbClr val="FF0000"/>
                </a:solidFill>
                <a:latin typeface="Calibri Light" panose="020F0302020204030204"/>
                <a:ea typeface="+mn-ea"/>
                <a:cs typeface="+mn-cs"/>
              </a:rPr>
              <a:t> von </a:t>
            </a:r>
            <a:r>
              <a:rPr lang="en-US" b="1" dirty="0" err="1">
                <a:solidFill>
                  <a:srgbClr val="FF0000"/>
                </a:solidFill>
                <a:latin typeface="Calibri Light" panose="020F0302020204030204"/>
                <a:ea typeface="+mn-ea"/>
                <a:cs typeface="+mn-cs"/>
              </a:rPr>
              <a:t>i</a:t>
            </a:r>
            <a:r>
              <a:rPr kumimoji="0" lang="en-US" sz="4400" b="1" i="0" u="none" strike="noStrike" kern="1200" cap="none" spc="0" normalizeH="0" baseline="0" noProof="0" dirty="0" err="1">
                <a:ln>
                  <a:noFill/>
                </a:ln>
                <a:solidFill>
                  <a:srgbClr val="FF0000"/>
                </a:solidFill>
                <a:effectLst/>
                <a:uLnTx/>
                <a:uFillTx/>
                <a:latin typeface="Calibri Light" panose="020F0302020204030204"/>
                <a:ea typeface="+mn-ea"/>
                <a:cs typeface="+mn-cs"/>
              </a:rPr>
              <a:t>ndustriAll</a:t>
            </a:r>
            <a:r>
              <a:rPr kumimoji="0" lang="en-US" sz="4400" b="1" i="0" u="none" strike="noStrike" kern="1200" cap="none" spc="0" normalizeH="0" baseline="0" noProof="0" dirty="0">
                <a:ln>
                  <a:noFill/>
                </a:ln>
                <a:solidFill>
                  <a:srgbClr val="FF0000"/>
                </a:solidFill>
                <a:effectLst/>
                <a:uLnTx/>
                <a:uFillTx/>
                <a:latin typeface="Calibri Light" panose="020F0302020204030204"/>
                <a:ea typeface="+mn-ea"/>
                <a:cs typeface="+mn-cs"/>
              </a:rPr>
              <a:t> Europe auf die Explosion der </a:t>
            </a:r>
            <a:r>
              <a:rPr kumimoji="0" lang="en-US" sz="4400" b="1" i="0" u="none" strike="noStrike" kern="1200" cap="none" spc="0" normalizeH="0" baseline="0" noProof="0" dirty="0" err="1">
                <a:ln>
                  <a:noFill/>
                </a:ln>
                <a:solidFill>
                  <a:srgbClr val="FF0000"/>
                </a:solidFill>
                <a:effectLst/>
                <a:uLnTx/>
                <a:uFillTx/>
                <a:latin typeface="Calibri Light" panose="020F0302020204030204"/>
                <a:ea typeface="+mn-ea"/>
                <a:cs typeface="+mn-cs"/>
              </a:rPr>
              <a:t>Lebenshaltungskosten</a:t>
            </a:r>
            <a:b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br>
            <a:br>
              <a:rPr lang="en-US" sz="6000" dirty="0">
                <a:effectLst/>
              </a:rPr>
            </a:br>
            <a:br>
              <a:rPr lang="en-US" sz="4600" dirty="0">
                <a:effectLst/>
              </a:rPr>
            </a:br>
            <a:endParaRPr lang="en-US" sz="4600" dirty="0"/>
          </a:p>
        </p:txBody>
      </p:sp>
      <p:sp>
        <p:nvSpPr>
          <p:cNvPr id="3" name="Content Placeholder 2">
            <a:extLst>
              <a:ext uri="{FF2B5EF4-FFF2-40B4-BE49-F238E27FC236}">
                <a16:creationId xmlns:a16="http://schemas.microsoft.com/office/drawing/2014/main" id="{5659DBE6-AA83-9ED5-5923-CDDECA708269}"/>
              </a:ext>
            </a:extLst>
          </p:cNvPr>
          <p:cNvSpPr>
            <a:spLocks noGrp="1"/>
          </p:cNvSpPr>
          <p:nvPr>
            <p:ph idx="1"/>
          </p:nvPr>
        </p:nvSpPr>
        <p:spPr>
          <a:xfrm>
            <a:off x="5429729" y="3594585"/>
            <a:ext cx="6274590" cy="1421068"/>
          </a:xfrm>
          <a:noFill/>
        </p:spPr>
        <p:txBody>
          <a:bodyPr vert="horz" lIns="91440" tIns="45720" rIns="91440" bIns="45720" rtlCol="0">
            <a:noAutofit/>
          </a:bodyPr>
          <a:lstStyle/>
          <a:p>
            <a:pPr marL="0" indent="0">
              <a:buNone/>
            </a:pPr>
            <a:r>
              <a:rPr lang="de-DE" dirty="0">
                <a:latin typeface="Calibri" panose="020F0502020204030204" pitchFamily="34" charset="0"/>
                <a:ea typeface="Calibri" panose="020F0502020204030204" pitchFamily="34" charset="0"/>
                <a:cs typeface="Times New Roman" panose="02020603050405020304" pitchFamily="18" charset="0"/>
              </a:rPr>
              <a:t>I</a:t>
            </a:r>
            <a:r>
              <a:rPr lang="de-DE" dirty="0">
                <a:effectLst/>
                <a:latin typeface="Calibri" panose="020F0502020204030204" pitchFamily="34" charset="0"/>
                <a:ea typeface="Calibri" panose="020F0502020204030204" pitchFamily="34" charset="0"/>
                <a:cs typeface="Times New Roman" panose="02020603050405020304" pitchFamily="18" charset="0"/>
              </a:rPr>
              <a:t>ndustriAll Europe und ihre Mitgliedsorganisationen bündeln ihre Kräfte, um in einer europaweiten Kampagne gemeinsame Forderungen zu erheben</a:t>
            </a:r>
            <a:endParaRPr lang="en-US" dirty="0"/>
          </a:p>
        </p:txBody>
      </p:sp>
      <p:pic>
        <p:nvPicPr>
          <p:cNvPr id="1028" name="Picture 2">
            <a:extLst>
              <a:ext uri="{FF2B5EF4-FFF2-40B4-BE49-F238E27FC236}">
                <a16:creationId xmlns:a16="http://schemas.microsoft.com/office/drawing/2014/main" id="{BA0F5C1C-9413-7568-0AD3-D8B361A51A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5" r="2311"/>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AE2E107F-16FF-83D2-54B4-4D4C6AB201C9}"/>
              </a:ext>
            </a:extLst>
          </p:cNvPr>
          <p:cNvSpPr>
            <a:spLocks noGrp="1"/>
          </p:cNvSpPr>
          <p:nvPr>
            <p:ph type="sldNum" sz="quarter" idx="12"/>
          </p:nvPr>
        </p:nvSpPr>
        <p:spPr>
          <a:xfrm>
            <a:off x="10154092" y="6356350"/>
            <a:ext cx="1199707" cy="365125"/>
          </a:xfrm>
          <a:noFill/>
        </p:spPr>
        <p:txBody>
          <a:bodyPr vert="horz" lIns="91440" tIns="45720" rIns="91440" bIns="45720" rtlCol="0" anchor="ctr">
            <a:normAutofit/>
          </a:bodyPr>
          <a:lstStyle/>
          <a:p>
            <a:pPr>
              <a:spcAft>
                <a:spcPts val="600"/>
              </a:spcAft>
              <a:defRPr/>
            </a:pPr>
            <a:fld id="{73A0EEE5-D7C8-134E-8566-B8063E6CCBBD}" type="slidenum">
              <a:rPr lang="en-US" smtClean="0">
                <a:solidFill>
                  <a:prstClr val="black">
                    <a:tint val="75000"/>
                  </a:prstClr>
                </a:solidFill>
                <a:latin typeface="Calibri" panose="020F0502020204030204"/>
              </a:rPr>
              <a:pPr>
                <a:spcAft>
                  <a:spcPts val="600"/>
                </a:spcAft>
                <a:defRPr/>
              </a:pPr>
              <a:t>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0710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463807" y="3211575"/>
            <a:ext cx="3419856" cy="3009742"/>
          </a:xfrm>
          <a:prstGeom prst="rect">
            <a:avLst/>
          </a:prstGeom>
        </p:spPr>
        <p:txBody>
          <a:bodyPr vert="horz" lIns="0" tIns="13335" rIns="0" bIns="0" rtlCol="0" anchor="ctr">
            <a:normAutofit/>
          </a:bodyPr>
          <a:lstStyle/>
          <a:p>
            <a:pPr marL="12700">
              <a:spcBef>
                <a:spcPts val="105"/>
              </a:spcBef>
            </a:pPr>
            <a:r>
              <a:rPr lang="en-GB" sz="2000" b="1" spc="-5" dirty="0">
                <a:latin typeface="Verdana"/>
                <a:cs typeface="Verdana"/>
              </a:rPr>
              <a:t>EGB: 6 </a:t>
            </a:r>
            <a:r>
              <a:rPr lang="en-GB" sz="2000" b="1" spc="-5" dirty="0" err="1">
                <a:latin typeface="Verdana"/>
                <a:cs typeface="Verdana"/>
              </a:rPr>
              <a:t>Punkte</a:t>
            </a:r>
            <a:r>
              <a:rPr lang="en-GB" sz="2000" b="1" spc="-5" dirty="0">
                <a:latin typeface="Verdana"/>
                <a:cs typeface="Verdana"/>
              </a:rPr>
              <a:t>-Plan</a:t>
            </a:r>
            <a:br>
              <a:rPr lang="en-GB" sz="2000" b="1" spc="-5" dirty="0">
                <a:latin typeface="Verdana"/>
                <a:cs typeface="Verdana"/>
              </a:rPr>
            </a:br>
            <a:br>
              <a:rPr lang="en-GB" sz="2000" b="1" spc="-5" dirty="0">
                <a:latin typeface="Verdana"/>
                <a:cs typeface="Verdana"/>
              </a:rPr>
            </a:br>
            <a:r>
              <a:rPr lang="de-DE" sz="2000" b="1" spc="-5" dirty="0">
                <a:latin typeface="Verdana"/>
                <a:cs typeface="Verdana"/>
              </a:rPr>
              <a:t>Die Explosion der Lebenshaltungskosten beenden: Löhne erhöhen, Gewinne besteuern, in die Zukunft investieren!</a:t>
            </a:r>
            <a:endParaRPr lang="en-GB" sz="2000" dirty="0">
              <a:latin typeface="Verdana"/>
              <a:cs typeface="Verdana"/>
            </a:endParaRPr>
          </a:p>
        </p:txBody>
      </p:sp>
      <p:sp>
        <p:nvSpPr>
          <p:cNvPr id="2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application, letter&#10;&#10;Description automatically generated">
            <a:extLst>
              <a:ext uri="{FF2B5EF4-FFF2-40B4-BE49-F238E27FC236}">
                <a16:creationId xmlns:a16="http://schemas.microsoft.com/office/drawing/2014/main" id="{39FB4DA8-1646-F604-27D7-2B79EBAD2A2E}"/>
              </a:ext>
            </a:extLst>
          </p:cNvPr>
          <p:cNvPicPr>
            <a:picLocks noChangeAspect="1"/>
          </p:cNvPicPr>
          <p:nvPr/>
        </p:nvPicPr>
        <p:blipFill>
          <a:blip r:embed="rId3"/>
          <a:stretch>
            <a:fillRect/>
          </a:stretch>
        </p:blipFill>
        <p:spPr>
          <a:xfrm>
            <a:off x="4347469" y="1871021"/>
            <a:ext cx="7782550" cy="4727898"/>
          </a:xfrm>
          <a:prstGeom prst="rect">
            <a:avLst/>
          </a:prstGeom>
        </p:spPr>
      </p:pic>
      <p:sp>
        <p:nvSpPr>
          <p:cNvPr id="5" name="object 5"/>
          <p:cNvSpPr txBox="1">
            <a:spLocks noGrp="1"/>
          </p:cNvSpPr>
          <p:nvPr>
            <p:ph type="body" idx="1"/>
          </p:nvPr>
        </p:nvSpPr>
        <p:spPr>
          <a:xfrm>
            <a:off x="4654296" y="4798577"/>
            <a:ext cx="6894576" cy="1428487"/>
          </a:xfrm>
          <a:prstGeom prst="rect">
            <a:avLst/>
          </a:prstGeom>
        </p:spPr>
        <p:txBody>
          <a:bodyPr vert="horz" lIns="0" tIns="2540" rIns="0" bIns="0" rtlCol="0" anchor="t">
            <a:normAutofit/>
          </a:bodyPr>
          <a:lstStyle/>
          <a:p>
            <a:pPr marL="0" indent="0">
              <a:spcBef>
                <a:spcPts val="600"/>
              </a:spcBef>
              <a:spcAft>
                <a:spcPts val="600"/>
              </a:spcAft>
              <a:buNone/>
            </a:pPr>
            <a:endParaRPr lang="en-US" sz="2200" dirty="0">
              <a:latin typeface="Segoe UI" panose="020B0502040204020203" pitchFamily="34" charset="0"/>
              <a:ea typeface="Calibri" panose="020F0502020204030204" pitchFamily="34" charset="0"/>
            </a:endParaRPr>
          </a:p>
          <a:p>
            <a:endParaRPr kumimoji="0" lang="nl-BE" sz="2200" b="0" i="0" u="none" strike="noStrike" kern="1200" cap="none" spc="0" normalizeH="0" baseline="0" noProof="0" dirty="0">
              <a:ln>
                <a:noFill/>
              </a:ln>
              <a:effectLst/>
              <a:uLnTx/>
              <a:uFillTx/>
              <a:latin typeface="Calibri"/>
              <a:ea typeface="+mn-ea"/>
              <a:cs typeface="Calibri"/>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Text&#10;&#10;Description automatically generated">
            <a:extLst>
              <a:ext uri="{FF2B5EF4-FFF2-40B4-BE49-F238E27FC236}">
                <a16:creationId xmlns:a16="http://schemas.microsoft.com/office/drawing/2014/main" id="{8FAAF0BF-F665-4433-29AB-5406F5AF4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343" y="213535"/>
            <a:ext cx="4620676" cy="1540225"/>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940AC476-ACDD-FFA8-A50E-033DFCF847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7469" y="126754"/>
            <a:ext cx="3403251" cy="1786707"/>
          </a:xfrm>
          <a:prstGeom prst="rect">
            <a:avLst/>
          </a:prstGeom>
        </p:spPr>
      </p:pic>
      <p:sp>
        <p:nvSpPr>
          <p:cNvPr id="6" name="Rectangle: Rounded Corners 5">
            <a:extLst>
              <a:ext uri="{FF2B5EF4-FFF2-40B4-BE49-F238E27FC236}">
                <a16:creationId xmlns:a16="http://schemas.microsoft.com/office/drawing/2014/main" id="{C650CB05-ABD0-25D0-8E5E-BEC6605EC991}"/>
              </a:ext>
            </a:extLst>
          </p:cNvPr>
          <p:cNvSpPr/>
          <p:nvPr/>
        </p:nvSpPr>
        <p:spPr>
          <a:xfrm>
            <a:off x="2216690" y="213535"/>
            <a:ext cx="1931141" cy="2743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Die Gewerkschafts-bewegung in Europa steht voll und ganz hinter dieser Kampagne. Gemeinsam sind wir stärker</a:t>
            </a:r>
            <a:r>
              <a:rPr lang="en-GB" dirty="0"/>
              <a:t>!</a:t>
            </a:r>
            <a:endParaRPr lang="en-BE" dirty="0"/>
          </a:p>
        </p:txBody>
      </p:sp>
      <p:pic>
        <p:nvPicPr>
          <p:cNvPr id="8" name="Picture 7">
            <a:extLst>
              <a:ext uri="{FF2B5EF4-FFF2-40B4-BE49-F238E27FC236}">
                <a16:creationId xmlns:a16="http://schemas.microsoft.com/office/drawing/2014/main" id="{BCC8F120-F994-35E4-7EEF-D47678D87E82}"/>
              </a:ext>
            </a:extLst>
          </p:cNvPr>
          <p:cNvPicPr>
            <a:picLocks noChangeAspect="1"/>
          </p:cNvPicPr>
          <p:nvPr/>
        </p:nvPicPr>
        <p:blipFill>
          <a:blip r:embed="rId6"/>
          <a:stretch>
            <a:fillRect/>
          </a:stretch>
        </p:blipFill>
        <p:spPr>
          <a:xfrm>
            <a:off x="230609" y="126754"/>
            <a:ext cx="1866713" cy="2743446"/>
          </a:xfrm>
          <a:prstGeom prst="rect">
            <a:avLst/>
          </a:prstGeom>
        </p:spPr>
      </p:pic>
    </p:spTree>
    <p:extLst>
      <p:ext uri="{BB962C8B-B14F-4D97-AF65-F5344CB8AC3E}">
        <p14:creationId xmlns:p14="http://schemas.microsoft.com/office/powerpoint/2010/main" val="15504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5202579" y="182226"/>
            <a:ext cx="6422849" cy="1676603"/>
          </a:xfrm>
          <a:prstGeom prst="rect">
            <a:avLst/>
          </a:prstGeom>
        </p:spPr>
        <p:txBody>
          <a:bodyPr vert="horz" lIns="0" tIns="13335" rIns="0" bIns="0" rtlCol="0">
            <a:normAutofit fontScale="90000"/>
          </a:bodyPr>
          <a:lstStyle/>
          <a:p>
            <a:pPr marL="12700">
              <a:spcBef>
                <a:spcPts val="105"/>
              </a:spcBef>
            </a:pPr>
            <a:r>
              <a:rPr kumimoji="0" lang="en-GB" sz="2800" b="1" i="0" u="none" strike="noStrike" kern="1200" cap="none" spc="-5" normalizeH="0" baseline="0" noProof="0" dirty="0" err="1">
                <a:ln>
                  <a:noFill/>
                </a:ln>
                <a:solidFill>
                  <a:srgbClr val="FF0000"/>
                </a:solidFill>
                <a:effectLst/>
                <a:uLnTx/>
                <a:uFillTx/>
                <a:latin typeface="Verdana"/>
                <a:ea typeface="+mj-ea"/>
                <a:cs typeface="Verdana"/>
              </a:rPr>
              <a:t>IndustriAll</a:t>
            </a:r>
            <a:r>
              <a:rPr kumimoji="0" lang="en-GB" sz="2800" b="1" i="0" u="none" strike="noStrike" kern="1200" cap="none" spc="-5" normalizeH="0" baseline="0" noProof="0" dirty="0">
                <a:ln>
                  <a:noFill/>
                </a:ln>
                <a:solidFill>
                  <a:srgbClr val="FF0000"/>
                </a:solidFill>
                <a:effectLst/>
                <a:uLnTx/>
                <a:uFillTx/>
                <a:latin typeface="Verdana"/>
                <a:ea typeface="+mj-ea"/>
                <a:cs typeface="Verdana"/>
              </a:rPr>
              <a:t> Europe und </a:t>
            </a:r>
            <a:r>
              <a:rPr kumimoji="0" lang="en-GB" sz="2800" b="1" i="0" u="none" strike="noStrike" kern="1200" cap="none" spc="-5" normalizeH="0" baseline="0" noProof="0" dirty="0" err="1">
                <a:ln>
                  <a:noFill/>
                </a:ln>
                <a:solidFill>
                  <a:srgbClr val="FF0000"/>
                </a:solidFill>
                <a:effectLst/>
                <a:uLnTx/>
                <a:uFillTx/>
                <a:latin typeface="Verdana"/>
                <a:ea typeface="+mj-ea"/>
                <a:cs typeface="Verdana"/>
              </a:rPr>
              <a:t>ihre</a:t>
            </a:r>
            <a:r>
              <a:rPr kumimoji="0" lang="en-GB" sz="2800" b="1" i="0" u="none" strike="noStrike" kern="1200" cap="none" spc="-5" normalizeH="0" baseline="0" noProof="0" dirty="0">
                <a:ln>
                  <a:noFill/>
                </a:ln>
                <a:solidFill>
                  <a:srgbClr val="FF0000"/>
                </a:solidFill>
                <a:effectLst/>
                <a:uLnTx/>
                <a:uFillTx/>
                <a:latin typeface="Verdana"/>
                <a:ea typeface="+mj-ea"/>
                <a:cs typeface="Verdana"/>
              </a:rPr>
              <a:t> </a:t>
            </a:r>
            <a:r>
              <a:rPr kumimoji="0" lang="en-GB" sz="2800" b="1" i="0" u="none" strike="noStrike" kern="1200" cap="none" spc="-5" normalizeH="0" baseline="0" noProof="0" dirty="0" err="1">
                <a:ln>
                  <a:noFill/>
                </a:ln>
                <a:solidFill>
                  <a:srgbClr val="FF0000"/>
                </a:solidFill>
                <a:effectLst/>
                <a:uLnTx/>
                <a:uFillTx/>
                <a:latin typeface="Verdana"/>
                <a:ea typeface="+mj-ea"/>
                <a:cs typeface="Verdana"/>
              </a:rPr>
              <a:t>Mitgliedsorganisationen</a:t>
            </a:r>
            <a:r>
              <a:rPr kumimoji="0" lang="en-GB" sz="2800" b="1" i="0" u="none" strike="noStrike" kern="1200" cap="none" spc="-5" normalizeH="0" baseline="0" noProof="0" dirty="0">
                <a:ln>
                  <a:noFill/>
                </a:ln>
                <a:solidFill>
                  <a:srgbClr val="FF0000"/>
                </a:solidFill>
                <a:effectLst/>
                <a:uLnTx/>
                <a:uFillTx/>
                <a:latin typeface="Verdana"/>
                <a:ea typeface="+mj-ea"/>
                <a:cs typeface="Verdana"/>
              </a:rPr>
              <a:t> </a:t>
            </a:r>
            <a:r>
              <a:rPr kumimoji="0" lang="en-GB" sz="2800" b="1" i="0" u="none" strike="noStrike" kern="1200" cap="none" spc="-5" normalizeH="0" baseline="0" noProof="0" dirty="0" err="1">
                <a:ln>
                  <a:noFill/>
                </a:ln>
                <a:solidFill>
                  <a:srgbClr val="FF0000"/>
                </a:solidFill>
                <a:effectLst/>
                <a:uLnTx/>
                <a:uFillTx/>
                <a:latin typeface="Verdana"/>
                <a:ea typeface="+mj-ea"/>
                <a:cs typeface="Verdana"/>
              </a:rPr>
              <a:t>mobilisieren</a:t>
            </a:r>
            <a:r>
              <a:rPr kumimoji="0" lang="en-GB" sz="2800" b="1" i="0" u="none" strike="noStrike" kern="1200" cap="none" spc="-5" normalizeH="0" baseline="0" noProof="0" dirty="0">
                <a:ln>
                  <a:noFill/>
                </a:ln>
                <a:solidFill>
                  <a:srgbClr val="FF0000"/>
                </a:solidFill>
                <a:effectLst/>
                <a:uLnTx/>
                <a:uFillTx/>
                <a:latin typeface="Verdana"/>
                <a:ea typeface="+mj-ea"/>
                <a:cs typeface="Verdana"/>
              </a:rPr>
              <a:t>: </a:t>
            </a:r>
            <a:r>
              <a:rPr lang="en-GB" sz="2800" b="1" spc="-5" dirty="0">
                <a:latin typeface="Verdana"/>
                <a:cs typeface="Verdana"/>
              </a:rPr>
              <a:t>G</a:t>
            </a:r>
            <a:r>
              <a:rPr kumimoji="0" lang="en-GB" sz="2800" b="1" i="0" u="none" strike="noStrike" kern="1200" cap="none" spc="-5" normalizeH="0" baseline="0" noProof="0" dirty="0" err="1">
                <a:ln>
                  <a:noFill/>
                </a:ln>
                <a:effectLst/>
                <a:uLnTx/>
                <a:uFillTx/>
                <a:latin typeface="Verdana"/>
                <a:ea typeface="+mj-ea"/>
                <a:cs typeface="Verdana"/>
              </a:rPr>
              <a:t>emeinsam</a:t>
            </a:r>
            <a:r>
              <a:rPr kumimoji="0" lang="en-GB" sz="2800" b="1" i="0" u="none" strike="noStrike" kern="1200" cap="none" spc="-5" normalizeH="0" baseline="0" noProof="0" dirty="0">
                <a:ln>
                  <a:noFill/>
                </a:ln>
                <a:effectLst/>
                <a:uLnTx/>
                <a:uFillTx/>
                <a:latin typeface="Verdana"/>
                <a:ea typeface="+mj-ea"/>
                <a:cs typeface="Verdana"/>
              </a:rPr>
              <a:t>. </a:t>
            </a:r>
            <a:r>
              <a:rPr kumimoji="0" lang="en-GB" sz="2800" b="1" i="0" u="none" strike="noStrike" kern="1200" cap="none" spc="-5" normalizeH="0" baseline="0" noProof="0" dirty="0" err="1">
                <a:ln>
                  <a:noFill/>
                </a:ln>
                <a:effectLst/>
                <a:uLnTx/>
                <a:uFillTx/>
                <a:latin typeface="Verdana"/>
                <a:ea typeface="+mj-ea"/>
                <a:cs typeface="Verdana"/>
              </a:rPr>
              <a:t>Handeln</a:t>
            </a:r>
            <a:r>
              <a:rPr kumimoji="0" lang="en-GB" sz="2800" b="1" i="0" u="none" strike="noStrike" kern="1200" cap="none" spc="-5" normalizeH="0" baseline="0" noProof="0" dirty="0">
                <a:ln>
                  <a:noFill/>
                </a:ln>
                <a:effectLst/>
                <a:uLnTx/>
                <a:uFillTx/>
                <a:latin typeface="Verdana"/>
                <a:ea typeface="+mj-ea"/>
                <a:cs typeface="Verdana"/>
              </a:rPr>
              <a:t>. Für </a:t>
            </a:r>
            <a:r>
              <a:rPr kumimoji="0" lang="en-GB" sz="2800" b="1" i="0" u="none" strike="noStrike" kern="1200" cap="none" spc="-5" normalizeH="0" baseline="0" noProof="0" dirty="0" err="1">
                <a:ln>
                  <a:noFill/>
                </a:ln>
                <a:effectLst/>
                <a:uLnTx/>
                <a:uFillTx/>
                <a:latin typeface="Verdana"/>
                <a:ea typeface="+mj-ea"/>
                <a:cs typeface="Verdana"/>
              </a:rPr>
              <a:t>höhere</a:t>
            </a:r>
            <a:r>
              <a:rPr kumimoji="0" lang="en-GB" sz="2800" b="1" i="0" u="none" strike="noStrike" kern="1200" cap="none" spc="-5" normalizeH="0" baseline="0" noProof="0" dirty="0">
                <a:ln>
                  <a:noFill/>
                </a:ln>
                <a:effectLst/>
                <a:uLnTx/>
                <a:uFillTx/>
                <a:latin typeface="Verdana"/>
                <a:ea typeface="+mj-ea"/>
                <a:cs typeface="Verdana"/>
              </a:rPr>
              <a:t> </a:t>
            </a:r>
            <a:r>
              <a:rPr kumimoji="0" lang="en-GB" sz="2800" b="1" i="0" u="none" strike="noStrike" kern="1200" cap="none" spc="-5" normalizeH="0" baseline="0" noProof="0" dirty="0" err="1">
                <a:ln>
                  <a:noFill/>
                </a:ln>
                <a:effectLst/>
                <a:uLnTx/>
                <a:uFillTx/>
                <a:latin typeface="Verdana"/>
                <a:ea typeface="+mj-ea"/>
                <a:cs typeface="Verdana"/>
              </a:rPr>
              <a:t>Löhne</a:t>
            </a:r>
            <a:br>
              <a:rPr kumimoji="0" lang="en-GB" sz="2800" b="1" i="0" u="none" strike="noStrike" kern="1200" cap="none" spc="-5" normalizeH="0" baseline="0" noProof="0" dirty="0">
                <a:ln>
                  <a:noFill/>
                </a:ln>
                <a:effectLst/>
                <a:uLnTx/>
                <a:uFillTx/>
                <a:latin typeface="Verdana"/>
                <a:ea typeface="+mj-ea"/>
                <a:cs typeface="Verdana"/>
              </a:rPr>
            </a:br>
            <a:endParaRPr lang="en-GB" sz="2800" dirty="0">
              <a:latin typeface="Verdana"/>
              <a:cs typeface="Verdana"/>
            </a:endParaRPr>
          </a:p>
        </p:txBody>
      </p:sp>
      <p:sp>
        <p:nvSpPr>
          <p:cNvPr id="11"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1BC5DE5-3C7C-B998-8CB0-794E6886073F}"/>
              </a:ext>
            </a:extLst>
          </p:cNvPr>
          <p:cNvPicPr>
            <a:picLocks noChangeAspect="1"/>
          </p:cNvPicPr>
          <p:nvPr/>
        </p:nvPicPr>
        <p:blipFill>
          <a:blip r:embed="rId2"/>
          <a:stretch>
            <a:fillRect/>
          </a:stretch>
        </p:blipFill>
        <p:spPr>
          <a:xfrm>
            <a:off x="761364" y="1139824"/>
            <a:ext cx="3113280" cy="4578351"/>
          </a:xfrm>
          <a:prstGeom prst="rect">
            <a:avLst/>
          </a:prstGeom>
          <a:effectLst/>
        </p:spPr>
      </p:pic>
      <p:sp>
        <p:nvSpPr>
          <p:cNvPr id="5" name="object 5"/>
          <p:cNvSpPr txBox="1">
            <a:spLocks noGrp="1"/>
          </p:cNvSpPr>
          <p:nvPr>
            <p:ph type="body" idx="1"/>
          </p:nvPr>
        </p:nvSpPr>
        <p:spPr>
          <a:xfrm>
            <a:off x="5120640" y="1943178"/>
            <a:ext cx="6664959" cy="4538902"/>
          </a:xfrm>
          <a:prstGeom prst="rect">
            <a:avLst/>
          </a:prstGeom>
        </p:spPr>
        <p:txBody>
          <a:bodyPr vert="horz" lIns="0" tIns="2540" rIns="0" bIns="0" rtlCol="0">
            <a:normAutofit fontScale="77500" lnSpcReduction="20000"/>
          </a:bodyPr>
          <a:lstStyle/>
          <a:p>
            <a:pPr marL="0" indent="0" algn="just">
              <a:lnSpc>
                <a:spcPct val="115000"/>
              </a:lnSpc>
              <a:spcBef>
                <a:spcPts val="600"/>
              </a:spcBef>
              <a:spcAft>
                <a:spcPts val="600"/>
              </a:spcAft>
              <a:buNone/>
            </a:pPr>
            <a:r>
              <a:rPr lang="de-DE" sz="2000" b="1" u="sng" dirty="0">
                <a:effectLst/>
                <a:latin typeface="Calibri" panose="020F0502020204030204" pitchFamily="34" charset="0"/>
                <a:ea typeface="Calibri" panose="020F0502020204030204" pitchFamily="34" charset="0"/>
                <a:cs typeface="Times New Roman" panose="02020603050405020304" pitchFamily="18" charset="0"/>
              </a:rPr>
              <a:t>Schlüsselbotschaften der Kampagne (organisiert in 3 thematischen Wochen</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a:t>
            </a:r>
            <a:endParaRPr lang="en-BE" sz="24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Clr>
                <a:srgbClr val="254A96"/>
              </a:buClr>
              <a:buSzPts val="1050"/>
              <a:buFont typeface="Symbol" panose="05050102010706020507" pitchFamily="18" charset="2"/>
              <a:buChar char=""/>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Die </a:t>
            </a:r>
            <a:r>
              <a:rPr lang="en-GB"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Beschäftigten</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brauchen</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eine</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Lohnerhöhung</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und </a:t>
            </a:r>
            <a:r>
              <a:rPr lang="en-GB"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große</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Unternehmen</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können</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sich</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das </a:t>
            </a:r>
            <a:r>
              <a:rPr lang="en-GB"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leisten</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Clr>
                <a:srgbClr val="254A96"/>
              </a:buClr>
              <a:buSzPts val="1050"/>
              <a:buFont typeface="Symbol" panose="05050102010706020507" pitchFamily="18" charset="2"/>
              <a:buChar char=""/>
            </a:pP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Inflation </a:t>
            </a:r>
            <a:r>
              <a:rPr lang="en-US"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ist</a:t>
            </a: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nicht</a:t>
            </a: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lohngetrieben</a:t>
            </a: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Bef>
                <a:spcPts val="600"/>
              </a:spcBef>
              <a:spcAft>
                <a:spcPts val="600"/>
              </a:spcAft>
              <a:buClr>
                <a:srgbClr val="254A96"/>
              </a:buClr>
              <a:buSzPts val="1050"/>
              <a:buFont typeface="Symbol" panose="05050102010706020507" pitchFamily="18" charset="2"/>
              <a:buChar char=""/>
            </a:pPr>
            <a:r>
              <a:rPr lang="de-DE"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Die Beschäftigten brauchen eine stabile Kaufkraft und Anti-Krisenmaßnahmen, keine Sparmaßnahmen</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15000"/>
              </a:lnSpc>
              <a:spcBef>
                <a:spcPts val="600"/>
              </a:spcBef>
              <a:spcAft>
                <a:spcPts val="600"/>
              </a:spcAft>
              <a:buClr>
                <a:srgbClr val="254A96"/>
              </a:buClr>
              <a:buSzPts val="1050"/>
              <a:buNone/>
            </a:pPr>
            <a:r>
              <a:rPr lang="de-DE" sz="2000" b="1" u="sng" dirty="0">
                <a:latin typeface="Calibri" panose="020F0502020204030204" pitchFamily="34" charset="0"/>
                <a:ea typeface="Calibri" panose="020F0502020204030204" pitchFamily="34" charset="0"/>
                <a:cs typeface="Times New Roman" panose="02020603050405020304" pitchFamily="18" charset="0"/>
              </a:rPr>
              <a:t>Zentrale Forderungen zur Bewältigung der Lebenshaltungskostenkrise (aus bereits verabschiedeten Positionspapieren):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de-DE"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höhere Löhne (die Löhne sollten sich im Einklang mit der Inflation, dem Preisanstieg und den Produktivitätsgewinnen entwickeln)</a:t>
            </a:r>
          </a:p>
          <a:p>
            <a:pPr marL="342900" lvl="0" indent="-342900" algn="just">
              <a:buFont typeface="Calibri" panose="020F0502020204030204" pitchFamily="34" charset="0"/>
              <a:buChar char="-"/>
            </a:pPr>
            <a:r>
              <a:rPr lang="de-DE" sz="1600"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Maßnahmen zur Bekämpfung der steigenden Energiepreise, die die Inflation anheizen und Arbeitsplätze bedrohen (Energiebedarf)</a:t>
            </a:r>
            <a:endParaRPr lang="en-BE" sz="16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Calibri" panose="020F0502020204030204" pitchFamily="34" charset="0"/>
              <a:buChar char="-"/>
            </a:pPr>
            <a:r>
              <a:rPr lang="de-DE"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gerechtere Besteuerung (Besteuerung von Gewinnmitnahmen und übermäßigen Gewinnen, Vereinbarung einer Mindestkörperschaftssteuer usw.)</a:t>
            </a:r>
          </a:p>
          <a:p>
            <a:pPr marL="342900" lvl="0" indent="-342900" algn="just">
              <a:buFont typeface="Calibri" panose="020F0502020204030204" pitchFamily="34" charset="0"/>
              <a:buChar char="-"/>
            </a:pPr>
            <a:r>
              <a:rPr lang="de-DE"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Unterstützung für Arbeitnehmer*innen, die von der Explosion der Lebenshaltungskosten betroffen sind</a:t>
            </a:r>
          </a:p>
          <a:p>
            <a:pPr marL="342900" lvl="0" indent="-342900" algn="just">
              <a:buFont typeface="Calibri" panose="020F0502020204030204" pitchFamily="34" charset="0"/>
              <a:buChar char="-"/>
            </a:pPr>
            <a:r>
              <a:rPr lang="en-GB"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SURE 2.0 (</a:t>
            </a:r>
            <a:r>
              <a:rPr lang="de-DE" sz="1600" dirty="0">
                <a:solidFill>
                  <a:schemeClr val="accent4"/>
                </a:solidFill>
                <a:latin typeface="Calibri" panose="020F0502020204030204" pitchFamily="34" charset="0"/>
                <a:cs typeface="Times New Roman" panose="02020603050405020304" pitchFamily="18" charset="0"/>
              </a:rPr>
              <a:t>um Kurzarbeit und Fort- und Weiterbildung und die Versetzung/ gezielte Umsetzung von Arbeitnehmer*innen im Rahmen des doppelten Strukturwandels abzudecken</a:t>
            </a:r>
            <a:r>
              <a:rPr lang="en-GB" sz="16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a:t>
            </a:r>
            <a:endParaRPr lang="en-BE" sz="16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buFont typeface="Calibri" panose="020F0502020204030204" pitchFamily="34" charset="0"/>
              <a:buChar char="-"/>
            </a:pPr>
            <a:r>
              <a:rPr lang="de-DE" sz="1600" dirty="0">
                <a:solidFill>
                  <a:schemeClr val="accent4"/>
                </a:solidFill>
                <a:latin typeface="Calibri" panose="020F0502020204030204" pitchFamily="34" charset="0"/>
                <a:cs typeface="Times New Roman" panose="02020603050405020304" pitchFamily="18" charset="0"/>
              </a:rPr>
              <a:t>Aufbau, Wiederaufbau und Stärkung der Branchentarifverhandlungen auf nationaler Ebene.</a:t>
            </a:r>
            <a:endParaRPr lang="en-BE" sz="1600" dirty="0">
              <a:solidFill>
                <a:schemeClr val="accent4"/>
              </a:solidFill>
              <a:latin typeface="Calibri" panose="020F0502020204030204" pitchFamily="34" charset="0"/>
              <a:cs typeface="Times New Roman" panose="02020603050405020304" pitchFamily="18" charset="0"/>
            </a:endParaRPr>
          </a:p>
        </p:txBody>
      </p:sp>
      <p:sp>
        <p:nvSpPr>
          <p:cNvPr id="4" name="object 4"/>
          <p:cNvSpPr/>
          <p:nvPr/>
        </p:nvSpPr>
        <p:spPr>
          <a:xfrm>
            <a:off x="0" y="6568440"/>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08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567947" y="549249"/>
            <a:ext cx="4785851" cy="1671567"/>
          </a:xfrm>
          <a:prstGeom prst="rect">
            <a:avLst/>
          </a:prstGeom>
        </p:spPr>
        <p:txBody>
          <a:bodyPr vert="horz" lIns="0" tIns="13335" rIns="0" bIns="0" rtlCol="0">
            <a:noAutofit/>
          </a:bodyPr>
          <a:lstStyle/>
          <a:p>
            <a:pPr marL="12700">
              <a:spcBef>
                <a:spcPts val="105"/>
              </a:spcBef>
            </a:pPr>
            <a:r>
              <a:rPr kumimoji="0" lang="de-DE" sz="1800" b="1" i="0" u="none" strike="noStrike" kern="1200" cap="none" spc="-5" normalizeH="0" baseline="0" noProof="0" dirty="0">
                <a:ln>
                  <a:noFill/>
                </a:ln>
                <a:solidFill>
                  <a:schemeClr val="accent1"/>
                </a:solidFill>
                <a:effectLst/>
                <a:uLnTx/>
                <a:uFillTx/>
                <a:latin typeface="Verdana"/>
                <a:ea typeface="+mj-ea"/>
                <a:cs typeface="Verdana"/>
              </a:rPr>
              <a:t>Zunehmender Druck von Süden nach Norden und von Osten nach Westen</a:t>
            </a:r>
            <a:br>
              <a:rPr kumimoji="0" lang="en-GB" sz="1800" b="1" i="0" u="none" strike="noStrike" kern="1200" cap="none" spc="-5" normalizeH="0" baseline="0" noProof="0" dirty="0">
                <a:ln>
                  <a:noFill/>
                </a:ln>
                <a:effectLst/>
                <a:uLnTx/>
                <a:uFillTx/>
                <a:latin typeface="Verdana"/>
                <a:ea typeface="+mj-ea"/>
                <a:cs typeface="Verdana"/>
              </a:rPr>
            </a:br>
            <a:br>
              <a:rPr kumimoji="0" lang="en-GB" sz="1800" b="1" i="0" u="none" strike="noStrike" kern="1200" cap="none" spc="-5" normalizeH="0" baseline="0" noProof="0" dirty="0">
                <a:ln>
                  <a:noFill/>
                </a:ln>
                <a:effectLst/>
                <a:uLnTx/>
                <a:uFillTx/>
                <a:latin typeface="Verdana"/>
                <a:ea typeface="+mj-ea"/>
                <a:cs typeface="Verdana"/>
              </a:rPr>
            </a:br>
            <a:r>
              <a:rPr lang="en-GB" sz="1800" b="1" spc="-5" dirty="0">
                <a:solidFill>
                  <a:srgbClr val="FF0000"/>
                </a:solidFill>
                <a:latin typeface="Verdana"/>
                <a:cs typeface="Verdana"/>
              </a:rPr>
              <a:t>Die </a:t>
            </a:r>
            <a:r>
              <a:rPr lang="en-GB" sz="1800" b="1" spc="-5" dirty="0" err="1">
                <a:solidFill>
                  <a:srgbClr val="FF0000"/>
                </a:solidFill>
                <a:latin typeface="Verdana"/>
                <a:cs typeface="Verdana"/>
              </a:rPr>
              <a:t>Mitgliedsorganisationen</a:t>
            </a:r>
            <a:r>
              <a:rPr lang="en-GB" sz="1800" b="1" spc="-5" dirty="0">
                <a:solidFill>
                  <a:srgbClr val="FF0000"/>
                </a:solidFill>
                <a:latin typeface="Verdana"/>
                <a:cs typeface="Verdana"/>
              </a:rPr>
              <a:t> von </a:t>
            </a:r>
            <a:r>
              <a:rPr lang="en-GB" sz="1800" b="1" spc="-5" dirty="0" err="1">
                <a:solidFill>
                  <a:srgbClr val="FF0000"/>
                </a:solidFill>
                <a:latin typeface="Verdana"/>
                <a:cs typeface="Verdana"/>
              </a:rPr>
              <a:t>i</a:t>
            </a:r>
            <a:r>
              <a:rPr kumimoji="0" lang="en-GB" sz="1800" b="1" i="0" u="none" strike="noStrike" kern="1200" cap="none" spc="-5" normalizeH="0" baseline="0" noProof="0" dirty="0" err="1">
                <a:ln>
                  <a:noFill/>
                </a:ln>
                <a:solidFill>
                  <a:srgbClr val="FF0000"/>
                </a:solidFill>
                <a:effectLst/>
                <a:uLnTx/>
                <a:uFillTx/>
                <a:latin typeface="Verdana"/>
                <a:ea typeface="+mj-ea"/>
                <a:cs typeface="Verdana"/>
              </a:rPr>
              <a:t>ndustriAll</a:t>
            </a:r>
            <a:r>
              <a:rPr kumimoji="0" lang="en-GB" sz="1800" b="1" i="0" u="none" strike="noStrike" kern="1200" cap="none" spc="-5" normalizeH="0" baseline="0" noProof="0" dirty="0">
                <a:ln>
                  <a:noFill/>
                </a:ln>
                <a:solidFill>
                  <a:srgbClr val="FF0000"/>
                </a:solidFill>
                <a:effectLst/>
                <a:uLnTx/>
                <a:uFillTx/>
                <a:latin typeface="Verdana"/>
                <a:ea typeface="+mj-ea"/>
                <a:cs typeface="Verdana"/>
              </a:rPr>
              <a:t> Europe </a:t>
            </a:r>
            <a:r>
              <a:rPr kumimoji="0" lang="en-GB" sz="1800" b="1" i="0" u="none" strike="noStrike" kern="1200" cap="none" spc="-5" normalizeH="0" baseline="0" noProof="0" dirty="0" err="1">
                <a:ln>
                  <a:noFill/>
                </a:ln>
                <a:solidFill>
                  <a:srgbClr val="FF0000"/>
                </a:solidFill>
                <a:effectLst/>
                <a:uLnTx/>
                <a:uFillTx/>
                <a:latin typeface="Verdana"/>
                <a:ea typeface="+mj-ea"/>
                <a:cs typeface="Verdana"/>
              </a:rPr>
              <a:t>drängen</a:t>
            </a:r>
            <a:r>
              <a:rPr kumimoji="0" lang="en-GB" sz="1800" b="1" i="0" u="none" strike="noStrike" kern="1200" cap="none" spc="-5" normalizeH="0" baseline="0" noProof="0" dirty="0">
                <a:ln>
                  <a:noFill/>
                </a:ln>
                <a:solidFill>
                  <a:srgbClr val="FF0000"/>
                </a:solidFill>
                <a:effectLst/>
                <a:uLnTx/>
                <a:uFillTx/>
                <a:latin typeface="Verdana"/>
                <a:ea typeface="+mj-ea"/>
                <a:cs typeface="Verdana"/>
              </a:rPr>
              <a:t> auf </a:t>
            </a:r>
            <a:r>
              <a:rPr kumimoji="0" lang="en-GB" sz="1800" b="1" i="0" u="none" strike="noStrike" kern="1200" cap="none" spc="-5" normalizeH="0" baseline="0" noProof="0" dirty="0" err="1">
                <a:ln>
                  <a:noFill/>
                </a:ln>
                <a:solidFill>
                  <a:srgbClr val="FF0000"/>
                </a:solidFill>
                <a:effectLst/>
                <a:uLnTx/>
                <a:uFillTx/>
                <a:latin typeface="Verdana"/>
                <a:ea typeface="+mj-ea"/>
                <a:cs typeface="Verdana"/>
              </a:rPr>
              <a:t>kräftige</a:t>
            </a:r>
            <a:r>
              <a:rPr kumimoji="0" lang="en-GB" sz="1800" b="1" i="0" u="none" strike="noStrike" kern="1200" cap="none" spc="-5" normalizeH="0" baseline="0" noProof="0" dirty="0">
                <a:ln>
                  <a:noFill/>
                </a:ln>
                <a:solidFill>
                  <a:srgbClr val="FF0000"/>
                </a:solidFill>
                <a:effectLst/>
                <a:uLnTx/>
                <a:uFillTx/>
                <a:latin typeface="Verdana"/>
                <a:ea typeface="+mj-ea"/>
                <a:cs typeface="Verdana"/>
              </a:rPr>
              <a:t> </a:t>
            </a:r>
            <a:r>
              <a:rPr kumimoji="0" lang="en-GB" sz="1800" b="1" i="0" u="none" strike="noStrike" kern="1200" cap="none" spc="-5" normalizeH="0" baseline="0" noProof="0" dirty="0" err="1">
                <a:ln>
                  <a:noFill/>
                </a:ln>
                <a:solidFill>
                  <a:srgbClr val="FF0000"/>
                </a:solidFill>
                <a:effectLst/>
                <a:uLnTx/>
                <a:uFillTx/>
                <a:latin typeface="Verdana"/>
                <a:ea typeface="+mj-ea"/>
                <a:cs typeface="Verdana"/>
              </a:rPr>
              <a:t>Lohnerhöhungen</a:t>
            </a:r>
            <a:r>
              <a:rPr kumimoji="0" lang="en-GB" sz="1800" b="1" i="0" u="none" strike="noStrike" kern="1200" cap="none" spc="-5" normalizeH="0" baseline="0" noProof="0" dirty="0">
                <a:ln>
                  <a:noFill/>
                </a:ln>
                <a:solidFill>
                  <a:srgbClr val="FF0000"/>
                </a:solidFill>
                <a:effectLst/>
                <a:uLnTx/>
                <a:uFillTx/>
                <a:latin typeface="Verdana"/>
                <a:ea typeface="+mj-ea"/>
                <a:cs typeface="Verdana"/>
              </a:rPr>
              <a:t>!</a:t>
            </a:r>
            <a:br>
              <a:rPr kumimoji="0" lang="en-GB" sz="1800" b="1" i="0" u="none" strike="noStrike" kern="1200" cap="none" spc="-5" normalizeH="0" baseline="0" noProof="0" dirty="0">
                <a:ln>
                  <a:noFill/>
                </a:ln>
                <a:effectLst/>
                <a:uLnTx/>
                <a:uFillTx/>
                <a:latin typeface="Verdana"/>
                <a:ea typeface="+mj-ea"/>
                <a:cs typeface="Verdana"/>
              </a:rPr>
            </a:br>
            <a:br>
              <a:rPr kumimoji="0" lang="en-GB" sz="1800" b="1" i="0" u="none" strike="noStrike" kern="1200" cap="none" spc="-5" normalizeH="0" baseline="0" noProof="0" dirty="0">
                <a:ln>
                  <a:noFill/>
                </a:ln>
                <a:effectLst/>
                <a:uLnTx/>
                <a:uFillTx/>
                <a:latin typeface="Verdana"/>
                <a:ea typeface="+mj-ea"/>
                <a:cs typeface="Verdana"/>
              </a:rPr>
            </a:br>
            <a:r>
              <a:rPr kumimoji="0" lang="en-GB" sz="1800" b="1" i="0" u="none" strike="noStrike" kern="1200" cap="none" spc="-5" normalizeH="0" baseline="0" noProof="0" dirty="0" err="1">
                <a:ln>
                  <a:noFill/>
                </a:ln>
                <a:solidFill>
                  <a:schemeClr val="accent1"/>
                </a:solidFill>
                <a:effectLst/>
                <a:uLnTx/>
                <a:uFillTx/>
                <a:latin typeface="Verdana"/>
                <a:ea typeface="+mj-ea"/>
                <a:cs typeface="Verdana"/>
              </a:rPr>
              <a:t>Gemeinsam</a:t>
            </a:r>
            <a:r>
              <a:rPr kumimoji="0" lang="en-GB" sz="1800" b="1" i="0" u="none" strike="noStrike" kern="1200" cap="none" spc="-5" normalizeH="0" baseline="0" noProof="0" dirty="0">
                <a:ln>
                  <a:noFill/>
                </a:ln>
                <a:solidFill>
                  <a:schemeClr val="accent1"/>
                </a:solidFill>
                <a:effectLst/>
                <a:uLnTx/>
                <a:uFillTx/>
                <a:latin typeface="Verdana"/>
                <a:ea typeface="+mj-ea"/>
                <a:cs typeface="Verdana"/>
              </a:rPr>
              <a:t>. </a:t>
            </a:r>
            <a:r>
              <a:rPr kumimoji="0" lang="en-GB" sz="1800" b="1" i="0" u="none" strike="noStrike" kern="1200" cap="none" spc="-5" normalizeH="0" baseline="0" noProof="0" dirty="0" err="1">
                <a:ln>
                  <a:noFill/>
                </a:ln>
                <a:solidFill>
                  <a:schemeClr val="accent1"/>
                </a:solidFill>
                <a:effectLst/>
                <a:uLnTx/>
                <a:uFillTx/>
                <a:latin typeface="Verdana"/>
                <a:ea typeface="+mj-ea"/>
                <a:cs typeface="Verdana"/>
              </a:rPr>
              <a:t>Handeln</a:t>
            </a:r>
            <a:r>
              <a:rPr kumimoji="0" lang="en-GB" sz="1800" b="1" i="0" u="none" strike="noStrike" kern="1200" cap="none" spc="-5" normalizeH="0" baseline="0" noProof="0" dirty="0">
                <a:ln>
                  <a:noFill/>
                </a:ln>
                <a:solidFill>
                  <a:schemeClr val="accent1"/>
                </a:solidFill>
                <a:effectLst/>
                <a:uLnTx/>
                <a:uFillTx/>
                <a:latin typeface="Verdana"/>
                <a:ea typeface="+mj-ea"/>
                <a:cs typeface="Verdana"/>
              </a:rPr>
              <a:t>. Für </a:t>
            </a:r>
            <a:r>
              <a:rPr kumimoji="0" lang="en-GB" sz="1800" b="1" i="0" u="none" strike="noStrike" kern="1200" cap="none" spc="-5" normalizeH="0" baseline="0" noProof="0" dirty="0" err="1">
                <a:ln>
                  <a:noFill/>
                </a:ln>
                <a:solidFill>
                  <a:schemeClr val="accent1"/>
                </a:solidFill>
                <a:effectLst/>
                <a:uLnTx/>
                <a:uFillTx/>
                <a:latin typeface="Verdana"/>
                <a:ea typeface="+mj-ea"/>
                <a:cs typeface="Verdana"/>
              </a:rPr>
              <a:t>höhere</a:t>
            </a:r>
            <a:r>
              <a:rPr kumimoji="0" lang="en-GB" sz="1800" b="1" i="0" u="none" strike="noStrike" kern="1200" cap="none" spc="-5" normalizeH="0" baseline="0" noProof="0" dirty="0">
                <a:ln>
                  <a:noFill/>
                </a:ln>
                <a:solidFill>
                  <a:schemeClr val="accent1"/>
                </a:solidFill>
                <a:effectLst/>
                <a:uLnTx/>
                <a:uFillTx/>
                <a:latin typeface="Verdana"/>
                <a:ea typeface="+mj-ea"/>
                <a:cs typeface="Verdana"/>
              </a:rPr>
              <a:t> </a:t>
            </a:r>
            <a:r>
              <a:rPr kumimoji="0" lang="en-GB" sz="1800" b="1" i="0" u="none" strike="noStrike" kern="1200" cap="none" spc="-5" normalizeH="0" baseline="0" noProof="0" dirty="0" err="1">
                <a:ln>
                  <a:noFill/>
                </a:ln>
                <a:solidFill>
                  <a:schemeClr val="accent1"/>
                </a:solidFill>
                <a:effectLst/>
                <a:uLnTx/>
                <a:uFillTx/>
                <a:latin typeface="Verdana"/>
                <a:ea typeface="+mj-ea"/>
                <a:cs typeface="Verdana"/>
              </a:rPr>
              <a:t>Löhne</a:t>
            </a:r>
            <a:r>
              <a:rPr kumimoji="0" lang="en-GB" sz="1800" b="1" i="0" u="none" strike="noStrike" kern="1200" cap="none" spc="-5" normalizeH="0" baseline="0" noProof="0" dirty="0">
                <a:ln>
                  <a:noFill/>
                </a:ln>
                <a:solidFill>
                  <a:schemeClr val="accent1"/>
                </a:solidFill>
                <a:effectLst/>
                <a:uLnTx/>
                <a:uFillTx/>
                <a:latin typeface="Verdana"/>
                <a:ea typeface="+mj-ea"/>
                <a:cs typeface="Verdana"/>
              </a:rPr>
              <a:t>!</a:t>
            </a:r>
            <a:endParaRPr lang="en-GB" sz="1800" dirty="0">
              <a:solidFill>
                <a:schemeClr val="accent1"/>
              </a:solidFill>
              <a:latin typeface="Verdana"/>
              <a:cs typeface="Verdana"/>
            </a:endParaRPr>
          </a:p>
        </p:txBody>
      </p:sp>
      <p:pic>
        <p:nvPicPr>
          <p:cNvPr id="13" name="Picture 12" descr="A group of people holding signs&#10;&#10;Description automatically generated">
            <a:extLst>
              <a:ext uri="{FF2B5EF4-FFF2-40B4-BE49-F238E27FC236}">
                <a16:creationId xmlns:a16="http://schemas.microsoft.com/office/drawing/2014/main" id="{5FD9E77F-6FF3-1F35-7961-70F2824353C1}"/>
              </a:ext>
            </a:extLst>
          </p:cNvPr>
          <p:cNvPicPr>
            <a:picLocks noChangeAspect="1"/>
          </p:cNvPicPr>
          <p:nvPr/>
        </p:nvPicPr>
        <p:blipFill rotWithShape="1">
          <a:blip r:embed="rId3">
            <a:extLst>
              <a:ext uri="{28A0092B-C50C-407E-A947-70E740481C1C}">
                <a14:useLocalDpi xmlns:a14="http://schemas.microsoft.com/office/drawing/2010/main" val="0"/>
              </a:ext>
            </a:extLst>
          </a:blip>
          <a:srcRect t="12716" r="3" b="12719"/>
          <a:stretch/>
        </p:blipFill>
        <p:spPr>
          <a:xfrm>
            <a:off x="-1" y="10"/>
            <a:ext cx="3003123" cy="1679499"/>
          </a:xfrm>
          <a:prstGeom prst="rect">
            <a:avLst/>
          </a:prstGeom>
        </p:spPr>
      </p:pic>
      <p:pic>
        <p:nvPicPr>
          <p:cNvPr id="16" name="Picture 15">
            <a:extLst>
              <a:ext uri="{FF2B5EF4-FFF2-40B4-BE49-F238E27FC236}">
                <a16:creationId xmlns:a16="http://schemas.microsoft.com/office/drawing/2014/main" id="{123E0184-AB1B-C211-7ED7-970E737224C0}"/>
              </a:ext>
            </a:extLst>
          </p:cNvPr>
          <p:cNvPicPr>
            <a:picLocks noChangeAspect="1"/>
          </p:cNvPicPr>
          <p:nvPr/>
        </p:nvPicPr>
        <p:blipFill rotWithShape="1">
          <a:blip r:embed="rId4"/>
          <a:srcRect t="10797" r="3" b="14869"/>
          <a:stretch/>
        </p:blipFill>
        <p:spPr>
          <a:xfrm>
            <a:off x="20" y="1843285"/>
            <a:ext cx="3003103" cy="2064985"/>
          </a:xfrm>
          <a:prstGeom prst="rect">
            <a:avLst/>
          </a:prstGeom>
        </p:spPr>
      </p:pic>
      <p:pic>
        <p:nvPicPr>
          <p:cNvPr id="6" name="Picture 5" descr="A group of people on a street&#10;&#10;Description automatically generated with low confidence">
            <a:extLst>
              <a:ext uri="{FF2B5EF4-FFF2-40B4-BE49-F238E27FC236}">
                <a16:creationId xmlns:a16="http://schemas.microsoft.com/office/drawing/2014/main" id="{0E01EC4E-D6E8-85B9-B9A5-2AE045601212}"/>
              </a:ext>
            </a:extLst>
          </p:cNvPr>
          <p:cNvPicPr>
            <a:picLocks noChangeAspect="1"/>
          </p:cNvPicPr>
          <p:nvPr/>
        </p:nvPicPr>
        <p:blipFill rotWithShape="1">
          <a:blip r:embed="rId5">
            <a:extLst>
              <a:ext uri="{28A0092B-C50C-407E-A947-70E740481C1C}">
                <a14:useLocalDpi xmlns:a14="http://schemas.microsoft.com/office/drawing/2010/main" val="0"/>
              </a:ext>
            </a:extLst>
          </a:blip>
          <a:srcRect l="11842" r="11850" b="5"/>
          <a:stretch/>
        </p:blipFill>
        <p:spPr>
          <a:xfrm>
            <a:off x="3180257" y="1"/>
            <a:ext cx="3016307" cy="2223338"/>
          </a:xfrm>
          <a:prstGeom prst="rect">
            <a:avLst/>
          </a:prstGeom>
        </p:spPr>
      </p:pic>
      <p:pic>
        <p:nvPicPr>
          <p:cNvPr id="14" name="Picture 13">
            <a:extLst>
              <a:ext uri="{FF2B5EF4-FFF2-40B4-BE49-F238E27FC236}">
                <a16:creationId xmlns:a16="http://schemas.microsoft.com/office/drawing/2014/main" id="{607C502A-3A4B-C1AA-4705-6AEEA87A6566}"/>
              </a:ext>
            </a:extLst>
          </p:cNvPr>
          <p:cNvPicPr>
            <a:picLocks noChangeAspect="1"/>
          </p:cNvPicPr>
          <p:nvPr/>
        </p:nvPicPr>
        <p:blipFill rotWithShape="1">
          <a:blip r:embed="rId6"/>
          <a:srcRect r="2" b="28542"/>
          <a:stretch/>
        </p:blipFill>
        <p:spPr>
          <a:xfrm>
            <a:off x="-1" y="4079988"/>
            <a:ext cx="3003123" cy="2778013"/>
          </a:xfrm>
          <a:prstGeom prst="rect">
            <a:avLst/>
          </a:prstGeom>
        </p:spPr>
      </p:pic>
      <p:pic>
        <p:nvPicPr>
          <p:cNvPr id="15" name="Picture 14">
            <a:extLst>
              <a:ext uri="{FF2B5EF4-FFF2-40B4-BE49-F238E27FC236}">
                <a16:creationId xmlns:a16="http://schemas.microsoft.com/office/drawing/2014/main" id="{8283301C-3BC7-2DAC-20B2-B70AEFC5EDD1}"/>
              </a:ext>
            </a:extLst>
          </p:cNvPr>
          <p:cNvPicPr>
            <a:picLocks noChangeAspect="1"/>
          </p:cNvPicPr>
          <p:nvPr/>
        </p:nvPicPr>
        <p:blipFill rotWithShape="1">
          <a:blip r:embed="rId7"/>
          <a:srcRect t="5209" r="3" b="14718"/>
          <a:stretch/>
        </p:blipFill>
        <p:spPr>
          <a:xfrm>
            <a:off x="3180256" y="2384215"/>
            <a:ext cx="3016307" cy="2234180"/>
          </a:xfrm>
          <a:prstGeom prst="rect">
            <a:avLst/>
          </a:prstGeom>
        </p:spPr>
      </p:pic>
      <p:pic>
        <p:nvPicPr>
          <p:cNvPr id="11" name="Picture 10" descr="A crowd of people holding banners&#10;&#10;Description automatically generated with low confidence">
            <a:extLst>
              <a:ext uri="{FF2B5EF4-FFF2-40B4-BE49-F238E27FC236}">
                <a16:creationId xmlns:a16="http://schemas.microsoft.com/office/drawing/2014/main" id="{F5DBC25B-E526-8B11-63A7-F47AB3E96411}"/>
              </a:ext>
            </a:extLst>
          </p:cNvPr>
          <p:cNvPicPr>
            <a:picLocks noChangeAspect="1"/>
          </p:cNvPicPr>
          <p:nvPr/>
        </p:nvPicPr>
        <p:blipFill rotWithShape="1">
          <a:blip r:embed="rId8">
            <a:extLst>
              <a:ext uri="{28A0092B-C50C-407E-A947-70E740481C1C}">
                <a14:useLocalDpi xmlns:a14="http://schemas.microsoft.com/office/drawing/2010/main" val="0"/>
              </a:ext>
            </a:extLst>
          </a:blip>
          <a:srcRect l="17951" r="4" b="4"/>
          <a:stretch/>
        </p:blipFill>
        <p:spPr>
          <a:xfrm>
            <a:off x="3180257" y="4790113"/>
            <a:ext cx="3016307" cy="2067887"/>
          </a:xfrm>
          <a:prstGeom prst="rect">
            <a:avLst/>
          </a:prstGeom>
        </p:spPr>
      </p:pic>
      <p:sp>
        <p:nvSpPr>
          <p:cNvPr id="5" name="object 5"/>
          <p:cNvSpPr txBox="1">
            <a:spLocks noGrp="1"/>
          </p:cNvSpPr>
          <p:nvPr>
            <p:ph type="body" idx="1"/>
          </p:nvPr>
        </p:nvSpPr>
        <p:spPr>
          <a:xfrm>
            <a:off x="6567947" y="2883225"/>
            <a:ext cx="4785851" cy="3728611"/>
          </a:xfrm>
          <a:prstGeom prst="rect">
            <a:avLst/>
          </a:prstGeom>
        </p:spPr>
        <p:txBody>
          <a:bodyPr vert="horz" lIns="0" tIns="2540" rIns="0" bIns="0" rtlCol="0">
            <a:normAutofit/>
          </a:bodyPr>
          <a:lstStyle/>
          <a:p>
            <a:pPr>
              <a:spcAft>
                <a:spcPts val="800"/>
              </a:spcAft>
            </a:pPr>
            <a:r>
              <a:rPr lang="de-DE" sz="1400" b="1" dirty="0">
                <a:solidFill>
                  <a:srgbClr val="FF0000"/>
                </a:solidFill>
                <a:latin typeface="Calibri" panose="020F0502020204030204" pitchFamily="34" charset="0"/>
                <a:ea typeface="Calibri" panose="020F0502020204030204" pitchFamily="34" charset="0"/>
                <a:cs typeface="Calibri" panose="020F0502020204030204" pitchFamily="34" charset="0"/>
              </a:rPr>
              <a:t>In Österreich fordern PRO-GE und GPA 10,6 % </a:t>
            </a:r>
            <a:r>
              <a:rPr lang="de-DE" sz="1400" b="1" dirty="0">
                <a:latin typeface="Calibri" panose="020F0502020204030204" pitchFamily="34" charset="0"/>
                <a:ea typeface="Calibri" panose="020F0502020204030204" pitchFamily="34" charset="0"/>
                <a:cs typeface="Calibri" panose="020F0502020204030204" pitchFamily="34" charset="0"/>
              </a:rPr>
              <a:t>(Metallsektor)</a:t>
            </a:r>
            <a:r>
              <a:rPr lang="de-DE"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de-DE" sz="1400" b="1" dirty="0">
                <a:latin typeface="Calibri" panose="020F0502020204030204" pitchFamily="34" charset="0"/>
                <a:ea typeface="Calibri" panose="020F0502020204030204" pitchFamily="34" charset="0"/>
                <a:cs typeface="Calibri" panose="020F0502020204030204" pitchFamily="34" charset="0"/>
              </a:rPr>
              <a:t>Am 17. September </a:t>
            </a:r>
            <a:r>
              <a:rPr lang="de-DE" sz="1400" b="1" dirty="0">
                <a:solidFill>
                  <a:srgbClr val="FF0000"/>
                </a:solidFill>
                <a:latin typeface="Calibri" panose="020F0502020204030204" pitchFamily="34" charset="0"/>
                <a:ea typeface="Calibri" panose="020F0502020204030204" pitchFamily="34" charset="0"/>
                <a:cs typeface="Calibri" panose="020F0502020204030204" pitchFamily="34" charset="0"/>
              </a:rPr>
              <a:t>gingen 30.000 Menschen auf die Straße und </a:t>
            </a:r>
            <a:r>
              <a:rPr lang="de-DE" sz="1400" b="1" dirty="0">
                <a:latin typeface="Calibri" panose="020F0502020204030204" pitchFamily="34" charset="0"/>
                <a:ea typeface="Calibri" panose="020F0502020204030204" pitchFamily="34" charset="0"/>
                <a:cs typeface="Calibri" panose="020F0502020204030204" pitchFamily="34" charset="0"/>
              </a:rPr>
              <a:t>forderten höhere Löhne und Anti-Krisenmaßnahmen. </a:t>
            </a:r>
          </a:p>
          <a:p>
            <a:pPr>
              <a:spcAft>
                <a:spcPts val="800"/>
              </a:spcAft>
            </a:pP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In den </a:t>
            </a:r>
            <a:r>
              <a:rPr lang="en-GB"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Niederlanden</a:t>
            </a: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erreichte</a:t>
            </a: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FNV 11%.</a:t>
            </a:r>
          </a:p>
          <a:p>
            <a:pPr>
              <a:spcAft>
                <a:spcPts val="800"/>
              </a:spcAft>
            </a:pPr>
            <a:r>
              <a:rPr lang="de-DE" sz="1400" b="1" dirty="0">
                <a:solidFill>
                  <a:srgbClr val="FF0000"/>
                </a:solidFill>
                <a:latin typeface="Calibri" panose="020F0502020204030204" pitchFamily="34" charset="0"/>
                <a:ea typeface="Calibri" panose="020F0502020204030204" pitchFamily="34" charset="0"/>
                <a:cs typeface="Calibri" panose="020F0502020204030204" pitchFamily="34" charset="0"/>
              </a:rPr>
              <a:t>In Belgien mobilisierten die Gewerkschaften am 21. September 20.000 Menschen, </a:t>
            </a:r>
            <a:r>
              <a:rPr lang="de-DE" sz="1400" b="1" dirty="0">
                <a:latin typeface="Calibri" panose="020F0502020204030204" pitchFamily="34" charset="0"/>
                <a:ea typeface="Calibri" panose="020F0502020204030204" pitchFamily="34" charset="0"/>
                <a:cs typeface="Calibri" panose="020F0502020204030204" pitchFamily="34" charset="0"/>
              </a:rPr>
              <a:t>die Maßnahmen gegen die Energiepreise und höhere Löhne forderten. Für den 9. November (und vielleicht schon vorher) ist ein Generalstreik geplant.</a:t>
            </a:r>
            <a:endPar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Deutschland: IGM </a:t>
            </a:r>
            <a:r>
              <a:rPr lang="en-GB"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fordert</a:t>
            </a: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8% </a:t>
            </a:r>
            <a:r>
              <a:rPr lang="en-GB"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Lohnerhöhung</a:t>
            </a: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1400" b="1" dirty="0">
                <a:latin typeface="Calibri" panose="020F0502020204030204" pitchFamily="34" charset="0"/>
                <a:ea typeface="Calibri" panose="020F0502020204030204" pitchFamily="34" charset="0"/>
                <a:cs typeface="Calibri" panose="020F0502020204030204" pitchFamily="34" charset="0"/>
              </a:rPr>
              <a:t>(</a:t>
            </a:r>
            <a:r>
              <a:rPr lang="en-GB" sz="1400" b="1" dirty="0" err="1">
                <a:latin typeface="Calibri" panose="020F0502020204030204" pitchFamily="34" charset="0"/>
                <a:ea typeface="Calibri" panose="020F0502020204030204" pitchFamily="34" charset="0"/>
                <a:cs typeface="Calibri" panose="020F0502020204030204" pitchFamily="34" charset="0"/>
              </a:rPr>
              <a:t>industriAll</a:t>
            </a:r>
            <a:r>
              <a:rPr lang="en-GB" sz="1400" b="1" dirty="0">
                <a:latin typeface="Calibri" panose="020F0502020204030204" pitchFamily="34" charset="0"/>
                <a:ea typeface="Calibri" panose="020F0502020204030204" pitchFamily="34" charset="0"/>
                <a:cs typeface="Calibri" panose="020F0502020204030204" pitchFamily="34" charset="0"/>
              </a:rPr>
              <a:t> Europe war </a:t>
            </a:r>
            <a:r>
              <a:rPr lang="en-GB" sz="1400" b="1" dirty="0" err="1">
                <a:latin typeface="Calibri" panose="020F0502020204030204" pitchFamily="34" charset="0"/>
                <a:ea typeface="Calibri" panose="020F0502020204030204" pitchFamily="34" charset="0"/>
                <a:cs typeface="Calibri" panose="020F0502020204030204" pitchFamily="34" charset="0"/>
              </a:rPr>
              <a:t>beim</a:t>
            </a:r>
            <a:r>
              <a:rPr lang="en-GB" sz="1400" b="1" dirty="0">
                <a:latin typeface="Calibri" panose="020F0502020204030204" pitchFamily="34" charset="0"/>
                <a:ea typeface="Calibri" panose="020F0502020204030204" pitchFamily="34" charset="0"/>
                <a:cs typeface="Calibri" panose="020F0502020204030204" pitchFamily="34" charset="0"/>
              </a:rPr>
              <a:t> Start der </a:t>
            </a:r>
            <a:r>
              <a:rPr lang="en-GB" sz="1400" b="1" dirty="0" err="1">
                <a:latin typeface="Calibri" panose="020F0502020204030204" pitchFamily="34" charset="0"/>
                <a:ea typeface="Calibri" panose="020F0502020204030204" pitchFamily="34" charset="0"/>
                <a:cs typeface="Calibri" panose="020F0502020204030204" pitchFamily="34" charset="0"/>
              </a:rPr>
              <a:t>Tarifverhandlungsrunde</a:t>
            </a:r>
            <a:r>
              <a:rPr lang="en-GB" sz="1400" b="1" dirty="0">
                <a:latin typeface="Calibri" panose="020F0502020204030204" pitchFamily="34" charset="0"/>
                <a:ea typeface="Calibri" panose="020F0502020204030204" pitchFamily="34" charset="0"/>
                <a:cs typeface="Calibri" panose="020F0502020204030204" pitchFamily="34" charset="0"/>
              </a:rPr>
              <a:t> in NRW </a:t>
            </a:r>
            <a:r>
              <a:rPr lang="en-GB" sz="1400" b="1" dirty="0" err="1">
                <a:latin typeface="Calibri" panose="020F0502020204030204" pitchFamily="34" charset="0"/>
                <a:ea typeface="Calibri" panose="020F0502020204030204" pitchFamily="34" charset="0"/>
                <a:cs typeface="Calibri" panose="020F0502020204030204" pitchFamily="34" charset="0"/>
              </a:rPr>
              <a:t>dabei</a:t>
            </a:r>
            <a:r>
              <a:rPr lang="en-GB" sz="1400" b="1" dirty="0">
                <a:latin typeface="Calibri" panose="020F0502020204030204" pitchFamily="34" charset="0"/>
                <a:ea typeface="Calibri" panose="020F0502020204030204" pitchFamily="34" charset="0"/>
                <a:cs typeface="Calibri" panose="020F0502020204030204" pitchFamily="34" charset="0"/>
              </a:rPr>
              <a:t>)</a:t>
            </a:r>
          </a:p>
          <a:p>
            <a:pPr>
              <a:spcAft>
                <a:spcPts val="800"/>
              </a:spcAft>
            </a:pPr>
            <a:r>
              <a:rPr lang="en-GB"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Frankreich</a:t>
            </a:r>
            <a:r>
              <a:rPr lang="en-GB" sz="1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GB" sz="1400" b="1" dirty="0">
                <a:latin typeface="Calibri" panose="020F0502020204030204" pitchFamily="34" charset="0"/>
                <a:ea typeface="Calibri" panose="020F0502020204030204" pitchFamily="34" charset="0"/>
                <a:cs typeface="Calibri" panose="020F0502020204030204" pitchFamily="34" charset="0"/>
              </a:rPr>
              <a:t> </a:t>
            </a:r>
            <a:r>
              <a:rPr lang="en-GB" sz="1400" b="1" dirty="0" err="1">
                <a:latin typeface="Calibri" panose="020F0502020204030204" pitchFamily="34" charset="0"/>
                <a:ea typeface="Calibri" panose="020F0502020204030204" pitchFamily="34" charset="0"/>
                <a:cs typeface="Calibri" panose="020F0502020204030204" pitchFamily="34" charset="0"/>
              </a:rPr>
              <a:t>Kundgebung</a:t>
            </a:r>
            <a:r>
              <a:rPr lang="en-GB" sz="1400" b="1" dirty="0">
                <a:latin typeface="Calibri" panose="020F0502020204030204" pitchFamily="34" charset="0"/>
                <a:ea typeface="Calibri" panose="020F0502020204030204" pitchFamily="34" charset="0"/>
                <a:cs typeface="Calibri" panose="020F0502020204030204" pitchFamily="34" charset="0"/>
              </a:rPr>
              <a:t> von CGT und NRO am 29. September + </a:t>
            </a:r>
            <a:r>
              <a:rPr lang="en-GB" sz="1400" b="1" dirty="0" err="1">
                <a:latin typeface="Calibri" panose="020F0502020204030204" pitchFamily="34" charset="0"/>
                <a:cs typeface="Calibri" panose="020F0502020204030204" pitchFamily="34" charset="0"/>
              </a:rPr>
              <a:t>Streik</a:t>
            </a:r>
            <a:r>
              <a:rPr lang="en-GB" sz="1400" b="1" dirty="0">
                <a:latin typeface="Calibri" panose="020F0502020204030204" pitchFamily="34" charset="0"/>
                <a:cs typeface="Calibri" panose="020F0502020204030204" pitchFamily="34" charset="0"/>
              </a:rPr>
              <a:t> der CGT- </a:t>
            </a:r>
            <a:r>
              <a:rPr lang="en-GB" sz="1400" b="1" dirty="0" err="1">
                <a:latin typeface="Calibri" panose="020F0502020204030204" pitchFamily="34" charset="0"/>
                <a:cs typeface="Calibri" panose="020F0502020204030204" pitchFamily="34" charset="0"/>
              </a:rPr>
              <a:t>Energiegewerkschaften</a:t>
            </a:r>
            <a:r>
              <a:rPr lang="en-GB" sz="1400" b="1" dirty="0">
                <a:latin typeface="Calibri" panose="020F0502020204030204" pitchFamily="34" charset="0"/>
                <a:cs typeface="Calibri" panose="020F0502020204030204" pitchFamily="34" charset="0"/>
              </a:rPr>
              <a:t> am 13. September</a:t>
            </a:r>
          </a:p>
          <a:p>
            <a:pPr>
              <a:spcAft>
                <a:spcPts val="800"/>
              </a:spcAft>
            </a:pPr>
            <a:endParaRPr lang="en-GB" sz="1400" b="1" dirty="0">
              <a:latin typeface="Calibri" panose="020F0502020204030204" pitchFamily="34" charset="0"/>
              <a:ea typeface="Calibri" panose="020F0502020204030204" pitchFamily="34" charset="0"/>
              <a:cs typeface="Calibri" panose="020F0502020204030204" pitchFamily="34" charset="0"/>
            </a:endParaRPr>
          </a:p>
          <a:p>
            <a:pPr>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endParaRPr lang="en-GB" sz="14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object 4"/>
          <p:cNvSpPr/>
          <p:nvPr/>
        </p:nvSpPr>
        <p:spPr>
          <a:xfrm>
            <a:off x="0" y="6606703"/>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65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holding a sign&#10;&#10;Description automatically generated with medium confidence">
            <a:extLst>
              <a:ext uri="{FF2B5EF4-FFF2-40B4-BE49-F238E27FC236}">
                <a16:creationId xmlns:a16="http://schemas.microsoft.com/office/drawing/2014/main" id="{6FB51E1C-DEFD-FE34-81F7-375098179049}"/>
              </a:ext>
            </a:extLst>
          </p:cNvPr>
          <p:cNvPicPr>
            <a:picLocks noChangeAspect="1"/>
          </p:cNvPicPr>
          <p:nvPr/>
        </p:nvPicPr>
        <p:blipFill rotWithShape="1">
          <a:blip r:embed="rId3">
            <a:extLst>
              <a:ext uri="{28A0092B-C50C-407E-A947-70E740481C1C}">
                <a14:useLocalDpi xmlns:a14="http://schemas.microsoft.com/office/drawing/2010/main" val="0"/>
              </a:ext>
            </a:extLst>
          </a:blip>
          <a:srcRect l="13496" r="28118"/>
          <a:stretch/>
        </p:blipFill>
        <p:spPr>
          <a:xfrm>
            <a:off x="20" y="10"/>
            <a:ext cx="2970445" cy="3383269"/>
          </a:xfrm>
          <a:prstGeom prst="rect">
            <a:avLst/>
          </a:prstGeom>
        </p:spPr>
      </p:pic>
      <p:pic>
        <p:nvPicPr>
          <p:cNvPr id="13" name="Picture 12" descr="A person speaking into a microphone&#10;&#10;Description automatically generated with medium confidence">
            <a:extLst>
              <a:ext uri="{FF2B5EF4-FFF2-40B4-BE49-F238E27FC236}">
                <a16:creationId xmlns:a16="http://schemas.microsoft.com/office/drawing/2014/main" id="{20CD5D10-E762-D14A-BAD1-4F68436D8A2C}"/>
              </a:ext>
            </a:extLst>
          </p:cNvPr>
          <p:cNvPicPr>
            <a:picLocks noChangeAspect="1"/>
          </p:cNvPicPr>
          <p:nvPr/>
        </p:nvPicPr>
        <p:blipFill rotWithShape="1">
          <a:blip r:embed="rId4">
            <a:extLst>
              <a:ext uri="{28A0092B-C50C-407E-A947-70E740481C1C}">
                <a14:useLocalDpi xmlns:a14="http://schemas.microsoft.com/office/drawing/2010/main" val="0"/>
              </a:ext>
            </a:extLst>
          </a:blip>
          <a:srcRect t="13159" r="5" b="1423"/>
          <a:stretch/>
        </p:blipFill>
        <p:spPr>
          <a:xfrm>
            <a:off x="3072956" y="10"/>
            <a:ext cx="2970465" cy="3383268"/>
          </a:xfrm>
          <a:prstGeom prst="rect">
            <a:avLst/>
          </a:prstGeom>
        </p:spPr>
      </p:pic>
      <p:pic>
        <p:nvPicPr>
          <p:cNvPr id="9" name="Picture 8" descr="A person and person holding flags&#10;&#10;Description automatically generated with medium confidence">
            <a:extLst>
              <a:ext uri="{FF2B5EF4-FFF2-40B4-BE49-F238E27FC236}">
                <a16:creationId xmlns:a16="http://schemas.microsoft.com/office/drawing/2014/main" id="{70A4CECB-3BDA-D184-B081-DF937836BA2A}"/>
              </a:ext>
            </a:extLst>
          </p:cNvPr>
          <p:cNvPicPr>
            <a:picLocks noChangeAspect="1"/>
          </p:cNvPicPr>
          <p:nvPr/>
        </p:nvPicPr>
        <p:blipFill rotWithShape="1">
          <a:blip r:embed="rId5">
            <a:extLst>
              <a:ext uri="{28A0092B-C50C-407E-A947-70E740481C1C}">
                <a14:useLocalDpi xmlns:a14="http://schemas.microsoft.com/office/drawing/2010/main" val="0"/>
              </a:ext>
            </a:extLst>
          </a:blip>
          <a:srcRect l="26083" r="15283" b="-3"/>
          <a:stretch/>
        </p:blipFill>
        <p:spPr>
          <a:xfrm>
            <a:off x="6145909" y="10"/>
            <a:ext cx="2971800" cy="3383268"/>
          </a:xfrm>
          <a:prstGeom prst="rect">
            <a:avLst/>
          </a:prstGeom>
        </p:spPr>
      </p:pic>
      <p:pic>
        <p:nvPicPr>
          <p:cNvPr id="15" name="Picture 14" descr="A group of people holding flags&#10;&#10;Description automatically generated with medium confidence">
            <a:extLst>
              <a:ext uri="{FF2B5EF4-FFF2-40B4-BE49-F238E27FC236}">
                <a16:creationId xmlns:a16="http://schemas.microsoft.com/office/drawing/2014/main" id="{0BE056A0-74E7-72DD-1076-DBC1C9385AE3}"/>
              </a:ext>
            </a:extLst>
          </p:cNvPr>
          <p:cNvPicPr>
            <a:picLocks noChangeAspect="1"/>
          </p:cNvPicPr>
          <p:nvPr/>
        </p:nvPicPr>
        <p:blipFill rotWithShape="1">
          <a:blip r:embed="rId6">
            <a:extLst>
              <a:ext uri="{28A0092B-C50C-407E-A947-70E740481C1C}">
                <a14:useLocalDpi xmlns:a14="http://schemas.microsoft.com/office/drawing/2010/main" val="0"/>
              </a:ext>
            </a:extLst>
          </a:blip>
          <a:srcRect t="3184" b="11432"/>
          <a:stretch/>
        </p:blipFill>
        <p:spPr>
          <a:xfrm>
            <a:off x="9220200" y="10"/>
            <a:ext cx="2971800" cy="3383268"/>
          </a:xfrm>
          <a:prstGeom prst="rect">
            <a:avLst/>
          </a:prstGeom>
        </p:spPr>
      </p:pic>
      <p:pic>
        <p:nvPicPr>
          <p:cNvPr id="7" name="Picture 6" descr="A group of people holding signs&#10;&#10;Description automatically generated with medium confidence">
            <a:extLst>
              <a:ext uri="{FF2B5EF4-FFF2-40B4-BE49-F238E27FC236}">
                <a16:creationId xmlns:a16="http://schemas.microsoft.com/office/drawing/2014/main" id="{E373C9EE-E197-0910-6D17-3C352332FB92}"/>
              </a:ext>
            </a:extLst>
          </p:cNvPr>
          <p:cNvPicPr>
            <a:picLocks noChangeAspect="1"/>
          </p:cNvPicPr>
          <p:nvPr/>
        </p:nvPicPr>
        <p:blipFill rotWithShape="1">
          <a:blip r:embed="rId7">
            <a:extLst>
              <a:ext uri="{28A0092B-C50C-407E-A947-70E740481C1C}">
                <a14:useLocalDpi xmlns:a14="http://schemas.microsoft.com/office/drawing/2010/main" val="0"/>
              </a:ext>
            </a:extLst>
          </a:blip>
          <a:srcRect t="22801" r="-1" b="2568"/>
          <a:stretch/>
        </p:blipFill>
        <p:spPr>
          <a:xfrm>
            <a:off x="-1018" y="3474720"/>
            <a:ext cx="6044438" cy="3383280"/>
          </a:xfrm>
          <a:prstGeom prst="rect">
            <a:avLst/>
          </a:prstGeom>
        </p:spPr>
      </p:pic>
      <p:sp>
        <p:nvSpPr>
          <p:cNvPr id="3" name="Content Placeholder 2">
            <a:extLst>
              <a:ext uri="{FF2B5EF4-FFF2-40B4-BE49-F238E27FC236}">
                <a16:creationId xmlns:a16="http://schemas.microsoft.com/office/drawing/2014/main" id="{D34E7FD8-97B7-9B12-2A47-B0E8B46E877A}"/>
              </a:ext>
            </a:extLst>
          </p:cNvPr>
          <p:cNvSpPr>
            <a:spLocks noGrp="1"/>
          </p:cNvSpPr>
          <p:nvPr>
            <p:ph idx="1"/>
          </p:nvPr>
        </p:nvSpPr>
        <p:spPr>
          <a:xfrm>
            <a:off x="6485650" y="3760942"/>
            <a:ext cx="5366610" cy="2631620"/>
          </a:xfrm>
        </p:spPr>
        <p:txBody>
          <a:bodyPr>
            <a:normAutofit/>
          </a:bodyPr>
          <a:lstStyle/>
          <a:p>
            <a:r>
              <a:rPr lang="en-GB" sz="1800" dirty="0">
                <a:solidFill>
                  <a:srgbClr val="FFFFFF"/>
                </a:solidFill>
              </a:rPr>
              <a:t>Official launch of the ‘Together. In Action. For Higher Wages.’ campaign on 3 October at CBSP </a:t>
            </a:r>
          </a:p>
          <a:p>
            <a:r>
              <a:rPr lang="en-GB" sz="1800" dirty="0">
                <a:solidFill>
                  <a:srgbClr val="FFFFFF"/>
                </a:solidFill>
              </a:rPr>
              <a:t>Participation at ETUC demonstration in Strasbourg in front of the European Parliament </a:t>
            </a:r>
          </a:p>
          <a:p>
            <a:r>
              <a:rPr lang="en-GB" sz="1800" dirty="0">
                <a:solidFill>
                  <a:srgbClr val="FFFFFF"/>
                </a:solidFill>
              </a:rPr>
              <a:t>Good pick up by MEPs + Letter sent to European Commission, Parliament and Council to ask for meetings to inform about the campaign and increase the pressure at European level</a:t>
            </a:r>
            <a:endParaRPr lang="en-BE" sz="1800" dirty="0">
              <a:solidFill>
                <a:srgbClr val="FFFFFF"/>
              </a:solidFill>
            </a:endParaRPr>
          </a:p>
        </p:txBody>
      </p:sp>
      <p:sp>
        <p:nvSpPr>
          <p:cNvPr id="5" name="Slide Number Placeholder 4">
            <a:extLst>
              <a:ext uri="{FF2B5EF4-FFF2-40B4-BE49-F238E27FC236}">
                <a16:creationId xmlns:a16="http://schemas.microsoft.com/office/drawing/2014/main" id="{5703E9FC-99C1-5043-70F5-0871B0587261}"/>
              </a:ext>
            </a:extLst>
          </p:cNvPr>
          <p:cNvSpPr>
            <a:spLocks noGrp="1"/>
          </p:cNvSpPr>
          <p:nvPr>
            <p:ph type="sldNum" sz="quarter" idx="12"/>
          </p:nvPr>
        </p:nvSpPr>
        <p:spPr>
          <a:xfrm>
            <a:off x="10740788" y="6312958"/>
            <a:ext cx="613012" cy="365125"/>
          </a:xfrm>
        </p:spPr>
        <p:txBody>
          <a:bodyPr>
            <a:normAutofit/>
          </a:bodyPr>
          <a:lstStyle/>
          <a:p>
            <a:pPr>
              <a:spcAft>
                <a:spcPts val="600"/>
              </a:spcAft>
            </a:pPr>
            <a:fld id="{73A0EEE5-D7C8-134E-8566-B8063E6CCBBD}" type="slidenum">
              <a:rPr lang="en-BE">
                <a:solidFill>
                  <a:srgbClr val="FFFFFF"/>
                </a:solidFill>
              </a:rPr>
              <a:pPr>
                <a:spcAft>
                  <a:spcPts val="600"/>
                </a:spcAft>
              </a:pPr>
              <a:t>13</a:t>
            </a:fld>
            <a:endParaRPr lang="en-BE">
              <a:solidFill>
                <a:srgbClr val="FFFFFF"/>
              </a:solidFill>
            </a:endParaRPr>
          </a:p>
        </p:txBody>
      </p:sp>
    </p:spTree>
    <p:extLst>
      <p:ext uri="{BB962C8B-B14F-4D97-AF65-F5344CB8AC3E}">
        <p14:creationId xmlns:p14="http://schemas.microsoft.com/office/powerpoint/2010/main" val="2693326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women holding signs&#10;&#10;Description automatically generated with medium confidence">
            <a:extLst>
              <a:ext uri="{FF2B5EF4-FFF2-40B4-BE49-F238E27FC236}">
                <a16:creationId xmlns:a16="http://schemas.microsoft.com/office/drawing/2014/main" id="{9B3EB3B0-D034-9AB0-D580-B69D9943ACD0}"/>
              </a:ext>
            </a:extLst>
          </p:cNvPr>
          <p:cNvPicPr>
            <a:picLocks noChangeAspect="1"/>
          </p:cNvPicPr>
          <p:nvPr/>
        </p:nvPicPr>
        <p:blipFill rotWithShape="1">
          <a:blip r:embed="rId3">
            <a:extLst>
              <a:ext uri="{28A0092B-C50C-407E-A947-70E740481C1C}">
                <a14:useLocalDpi xmlns:a14="http://schemas.microsoft.com/office/drawing/2010/main" val="0"/>
              </a:ext>
            </a:extLst>
          </a:blip>
          <a:srcRect l="22351" r="11803" b="4"/>
          <a:stretch/>
        </p:blipFill>
        <p:spPr>
          <a:xfrm>
            <a:off x="1" y="1"/>
            <a:ext cx="2970465" cy="3383279"/>
          </a:xfrm>
          <a:prstGeom prst="rect">
            <a:avLst/>
          </a:prstGeom>
        </p:spPr>
      </p:pic>
      <p:pic>
        <p:nvPicPr>
          <p:cNvPr id="11" name="Picture 10" descr="A group of people holding signs and a balloon&#10;&#10;Description automatically generated with medium confidence">
            <a:extLst>
              <a:ext uri="{FF2B5EF4-FFF2-40B4-BE49-F238E27FC236}">
                <a16:creationId xmlns:a16="http://schemas.microsoft.com/office/drawing/2014/main" id="{3AAFFCF0-D12B-2D7D-150E-D074D8013A67}"/>
              </a:ext>
            </a:extLst>
          </p:cNvPr>
          <p:cNvPicPr>
            <a:picLocks noChangeAspect="1"/>
          </p:cNvPicPr>
          <p:nvPr/>
        </p:nvPicPr>
        <p:blipFill rotWithShape="1">
          <a:blip r:embed="rId4">
            <a:extLst>
              <a:ext uri="{28A0092B-C50C-407E-A947-70E740481C1C}">
                <a14:useLocalDpi xmlns:a14="http://schemas.microsoft.com/office/drawing/2010/main" val="0"/>
              </a:ext>
            </a:extLst>
          </a:blip>
          <a:srcRect t="800" r="5" b="13781"/>
          <a:stretch/>
        </p:blipFill>
        <p:spPr>
          <a:xfrm>
            <a:off x="3072956" y="10"/>
            <a:ext cx="2970465" cy="3383268"/>
          </a:xfrm>
          <a:prstGeom prst="rect">
            <a:avLst/>
          </a:prstGeom>
        </p:spPr>
      </p:pic>
      <p:pic>
        <p:nvPicPr>
          <p:cNvPr id="7" name="Picture 6" descr="A picture containing person, outdoor, player, stage&#10;&#10;Description automatically generated">
            <a:extLst>
              <a:ext uri="{FF2B5EF4-FFF2-40B4-BE49-F238E27FC236}">
                <a16:creationId xmlns:a16="http://schemas.microsoft.com/office/drawing/2014/main" id="{670F094D-5D9C-0DB9-E6C8-8AD99852F35F}"/>
              </a:ext>
            </a:extLst>
          </p:cNvPr>
          <p:cNvPicPr>
            <a:picLocks noChangeAspect="1"/>
          </p:cNvPicPr>
          <p:nvPr/>
        </p:nvPicPr>
        <p:blipFill rotWithShape="1">
          <a:blip r:embed="rId5">
            <a:extLst>
              <a:ext uri="{28A0092B-C50C-407E-A947-70E740481C1C}">
                <a14:useLocalDpi xmlns:a14="http://schemas.microsoft.com/office/drawing/2010/main" val="0"/>
              </a:ext>
            </a:extLst>
          </a:blip>
          <a:srcRect l="19054" r="22533"/>
          <a:stretch/>
        </p:blipFill>
        <p:spPr>
          <a:xfrm>
            <a:off x="6145909" y="10"/>
            <a:ext cx="2971800" cy="3383268"/>
          </a:xfrm>
          <a:prstGeom prst="rect">
            <a:avLst/>
          </a:prstGeom>
        </p:spPr>
      </p:pic>
      <p:pic>
        <p:nvPicPr>
          <p:cNvPr id="19" name="Picture 18" descr="A picture containing text, sign&#10;&#10;Description automatically generated">
            <a:extLst>
              <a:ext uri="{FF2B5EF4-FFF2-40B4-BE49-F238E27FC236}">
                <a16:creationId xmlns:a16="http://schemas.microsoft.com/office/drawing/2014/main" id="{DF71AB40-EF6D-8DD2-DAF2-5C8223265981}"/>
              </a:ext>
            </a:extLst>
          </p:cNvPr>
          <p:cNvPicPr>
            <a:picLocks noChangeAspect="1"/>
          </p:cNvPicPr>
          <p:nvPr/>
        </p:nvPicPr>
        <p:blipFill rotWithShape="1">
          <a:blip r:embed="rId6">
            <a:extLst>
              <a:ext uri="{28A0092B-C50C-407E-A947-70E740481C1C}">
                <a14:useLocalDpi xmlns:a14="http://schemas.microsoft.com/office/drawing/2010/main" val="0"/>
              </a:ext>
            </a:extLst>
          </a:blip>
          <a:srcRect l="27340" r="6784" b="4"/>
          <a:stretch/>
        </p:blipFill>
        <p:spPr>
          <a:xfrm>
            <a:off x="9220200" y="10"/>
            <a:ext cx="2971800" cy="3383268"/>
          </a:xfrm>
          <a:prstGeom prst="rect">
            <a:avLst/>
          </a:prstGeom>
        </p:spPr>
      </p:pic>
      <p:pic>
        <p:nvPicPr>
          <p:cNvPr id="13" name="Picture 12" descr="A group of people holding certificates&#10;&#10;Description automatically generated">
            <a:extLst>
              <a:ext uri="{FF2B5EF4-FFF2-40B4-BE49-F238E27FC236}">
                <a16:creationId xmlns:a16="http://schemas.microsoft.com/office/drawing/2014/main" id="{C20FD527-A1DD-165E-9584-DD3E4D7F3260}"/>
              </a:ext>
            </a:extLst>
          </p:cNvPr>
          <p:cNvPicPr>
            <a:picLocks noChangeAspect="1"/>
          </p:cNvPicPr>
          <p:nvPr/>
        </p:nvPicPr>
        <p:blipFill rotWithShape="1">
          <a:blip r:embed="rId7">
            <a:extLst>
              <a:ext uri="{28A0092B-C50C-407E-A947-70E740481C1C}">
                <a14:useLocalDpi xmlns:a14="http://schemas.microsoft.com/office/drawing/2010/main" val="0"/>
              </a:ext>
            </a:extLst>
          </a:blip>
          <a:srcRect l="27779" r="23934" b="3"/>
          <a:stretch/>
        </p:blipFill>
        <p:spPr>
          <a:xfrm>
            <a:off x="-1017" y="3474720"/>
            <a:ext cx="2970465" cy="3383280"/>
          </a:xfrm>
          <a:prstGeom prst="rect">
            <a:avLst/>
          </a:prstGeom>
        </p:spPr>
      </p:pic>
      <p:pic>
        <p:nvPicPr>
          <p:cNvPr id="15" name="Picture 14" descr="A group of people holding a sign&#10;&#10;Description automatically generated with medium confidence">
            <a:extLst>
              <a:ext uri="{FF2B5EF4-FFF2-40B4-BE49-F238E27FC236}">
                <a16:creationId xmlns:a16="http://schemas.microsoft.com/office/drawing/2014/main" id="{4295B764-5F3A-7CA8-27E0-A93A0A234A01}"/>
              </a:ext>
            </a:extLst>
          </p:cNvPr>
          <p:cNvPicPr>
            <a:picLocks noChangeAspect="1"/>
          </p:cNvPicPr>
          <p:nvPr/>
        </p:nvPicPr>
        <p:blipFill rotWithShape="1">
          <a:blip r:embed="rId8">
            <a:extLst>
              <a:ext uri="{28A0092B-C50C-407E-A947-70E740481C1C}">
                <a14:useLocalDpi xmlns:a14="http://schemas.microsoft.com/office/drawing/2010/main" val="0"/>
              </a:ext>
            </a:extLst>
          </a:blip>
          <a:srcRect t="14421" r="5" b="160"/>
          <a:stretch/>
        </p:blipFill>
        <p:spPr>
          <a:xfrm>
            <a:off x="3059902" y="3474719"/>
            <a:ext cx="2970466" cy="3383280"/>
          </a:xfrm>
          <a:prstGeom prst="rect">
            <a:avLst/>
          </a:prstGeom>
        </p:spPr>
      </p:pic>
      <p:sp>
        <p:nvSpPr>
          <p:cNvPr id="3" name="Content Placeholder 2">
            <a:extLst>
              <a:ext uri="{FF2B5EF4-FFF2-40B4-BE49-F238E27FC236}">
                <a16:creationId xmlns:a16="http://schemas.microsoft.com/office/drawing/2014/main" id="{5F92A8A3-A459-BDDF-B6A9-B0C4238D90A1}"/>
              </a:ext>
            </a:extLst>
          </p:cNvPr>
          <p:cNvSpPr>
            <a:spLocks noGrp="1"/>
          </p:cNvSpPr>
          <p:nvPr>
            <p:ph idx="1"/>
          </p:nvPr>
        </p:nvSpPr>
        <p:spPr>
          <a:xfrm>
            <a:off x="9267930" y="3658815"/>
            <a:ext cx="2876339" cy="3015087"/>
          </a:xfrm>
        </p:spPr>
        <p:txBody>
          <a:bodyPr>
            <a:normAutofit fontScale="92500" lnSpcReduction="10000"/>
          </a:bodyPr>
          <a:lstStyle/>
          <a:p>
            <a:pPr marL="228600" marR="0" lvl="0" indent="-228600" defTabSz="914400" rtl="0" eaLnBrk="1" fontAlgn="auto" latinLnBrk="0" hangingPunct="1">
              <a:spcBef>
                <a:spcPts val="1000"/>
              </a:spcBef>
              <a:spcAft>
                <a:spcPts val="800"/>
              </a:spcAft>
              <a:buClrTx/>
              <a:buSzTx/>
              <a:buFont typeface="Arial" panose="020B0604020202020204" pitchFamily="34" charset="0"/>
              <a:buChar char="•"/>
              <a:tabLst/>
              <a:defRPr/>
            </a:pPr>
            <a:r>
              <a:rPr kumimoji="0" lang="en-GB" sz="19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Calibri" panose="020F0502020204030204" pitchFamily="34" charset="0"/>
              </a:rPr>
              <a:t>Italien</a:t>
            </a:r>
            <a:r>
              <a:rPr kumimoji="0" lang="en-GB"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9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Demo am 7. September, </a:t>
            </a:r>
            <a:r>
              <a:rPr kumimoji="0" lang="en-US"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Demo 8. </a:t>
            </a:r>
            <a:r>
              <a:rPr kumimoji="0" lang="en-US" sz="19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Oktober</a:t>
            </a:r>
            <a:r>
              <a:rPr kumimoji="0" lang="en-US"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in Rom (</a:t>
            </a:r>
            <a:r>
              <a:rPr kumimoji="0" lang="en-US" sz="19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industriAll</a:t>
            </a:r>
            <a:r>
              <a:rPr kumimoji="0" lang="en-US"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Europe war </a:t>
            </a:r>
            <a:r>
              <a:rPr kumimoji="0" lang="en-US" sz="19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dabei</a:t>
            </a:r>
            <a:r>
              <a:rPr kumimoji="0" lang="en-US"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 </a:t>
            </a:r>
            <a:r>
              <a:rPr lang="en-US" sz="1900" b="1" dirty="0">
                <a:latin typeface="Calibri" panose="020F0502020204030204" pitchFamily="34" charset="0"/>
                <a:ea typeface="Calibri" panose="020F0502020204030204" pitchFamily="34" charset="0"/>
                <a:cs typeface="Times New Roman" panose="02020603050405020304" pitchFamily="18" charset="0"/>
              </a:rPr>
              <a:t>K</a:t>
            </a:r>
            <a:r>
              <a:rPr kumimoji="0" lang="en-US" sz="1900" b="1" i="0"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ampag</a:t>
            </a:r>
            <a:r>
              <a:rPr lang="en-US" sz="1900" b="1" dirty="0">
                <a:latin typeface="Calibri" panose="020F0502020204030204" pitchFamily="34" charset="0"/>
                <a:ea typeface="Calibri" panose="020F0502020204030204" pitchFamily="34" charset="0"/>
                <a:cs typeface="Times New Roman" panose="02020603050405020304" pitchFamily="18" charset="0"/>
              </a:rPr>
              <a:t>ne </a:t>
            </a:r>
            <a:r>
              <a:rPr lang="en-US" sz="1900" b="1" dirty="0" err="1">
                <a:latin typeface="Calibri" panose="020F0502020204030204" pitchFamily="34" charset="0"/>
                <a:ea typeface="Calibri" panose="020F0502020204030204" pitchFamily="34" charset="0"/>
                <a:cs typeface="Times New Roman" panose="02020603050405020304" pitchFamily="18" charset="0"/>
              </a:rPr>
              <a:t>bei</a:t>
            </a:r>
            <a:r>
              <a:rPr lang="en-US" sz="1900" b="1" dirty="0">
                <a:latin typeface="Calibri" panose="020F0502020204030204" pitchFamily="34" charset="0"/>
                <a:ea typeface="Calibri" panose="020F0502020204030204" pitchFamily="34" charset="0"/>
                <a:cs typeface="Times New Roman" panose="02020603050405020304" pitchFamily="18" charset="0"/>
              </a:rPr>
              <a:t> den </a:t>
            </a:r>
            <a:r>
              <a:rPr lang="en-US" sz="1900" b="1" dirty="0" err="1">
                <a:latin typeface="Calibri" panose="020F0502020204030204" pitchFamily="34" charset="0"/>
                <a:ea typeface="Calibri" panose="020F0502020204030204" pitchFamily="34" charset="0"/>
                <a:cs typeface="Times New Roman" panose="02020603050405020304" pitchFamily="18" charset="0"/>
              </a:rPr>
              <a:t>Kongressen</a:t>
            </a:r>
            <a:r>
              <a:rPr lang="en-US" sz="1900" b="1" dirty="0">
                <a:latin typeface="Calibri" panose="020F0502020204030204" pitchFamily="34" charset="0"/>
                <a:ea typeface="Calibri" panose="020F0502020204030204" pitchFamily="34" charset="0"/>
                <a:cs typeface="Times New Roman" panose="02020603050405020304" pitchFamily="18" charset="0"/>
              </a:rPr>
              <a:t> von UILM und UILTEC</a:t>
            </a:r>
            <a:endParaRPr kumimoji="0" lang="en-US" sz="19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defTabSz="914400" rtl="0" eaLnBrk="1" fontAlgn="auto" latinLnBrk="0" hangingPunct="1">
              <a:spcBef>
                <a:spcPts val="1000"/>
              </a:spcBef>
              <a:spcAft>
                <a:spcPts val="800"/>
              </a:spcAft>
              <a:buClrTx/>
              <a:buSzTx/>
              <a:buFont typeface="Arial" panose="020B0604020202020204" pitchFamily="34" charset="0"/>
              <a:buChar char="•"/>
              <a:tabLst/>
              <a:defRPr/>
            </a:pPr>
            <a:r>
              <a:rPr lang="en-US" sz="19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Czechia and Slovakia</a:t>
            </a:r>
            <a:r>
              <a:rPr lang="en-US" sz="19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Demonstrations on the same day in Prague and Bratislava on 8 October</a:t>
            </a:r>
            <a:endParaRPr kumimoji="0" lang="en-US" sz="1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defTabSz="914400" rtl="0" eaLnBrk="1" fontAlgn="auto" latinLnBrk="0" hangingPunct="1">
              <a:spcBef>
                <a:spcPts val="1000"/>
              </a:spcBef>
              <a:spcAft>
                <a:spcPts val="80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BE" sz="1400" dirty="0">
              <a:solidFill>
                <a:srgbClr val="FFFFFF"/>
              </a:solidFill>
            </a:endParaRPr>
          </a:p>
        </p:txBody>
      </p:sp>
      <p:sp>
        <p:nvSpPr>
          <p:cNvPr id="5" name="Slide Number Placeholder 4">
            <a:extLst>
              <a:ext uri="{FF2B5EF4-FFF2-40B4-BE49-F238E27FC236}">
                <a16:creationId xmlns:a16="http://schemas.microsoft.com/office/drawing/2014/main" id="{97780D03-15D6-BBA1-52E8-ACCDA55F4A11}"/>
              </a:ext>
            </a:extLst>
          </p:cNvPr>
          <p:cNvSpPr>
            <a:spLocks noGrp="1"/>
          </p:cNvSpPr>
          <p:nvPr>
            <p:ph type="sldNum" sz="quarter" idx="12"/>
          </p:nvPr>
        </p:nvSpPr>
        <p:spPr>
          <a:xfrm>
            <a:off x="10740788" y="6312958"/>
            <a:ext cx="613012" cy="365125"/>
          </a:xfrm>
        </p:spPr>
        <p:txBody>
          <a:bodyPr>
            <a:normAutofit/>
          </a:bodyPr>
          <a:lstStyle/>
          <a:p>
            <a:pPr>
              <a:spcAft>
                <a:spcPts val="600"/>
              </a:spcAft>
            </a:pPr>
            <a:fld id="{73A0EEE5-D7C8-134E-8566-B8063E6CCBBD}" type="slidenum">
              <a:rPr lang="en-BE">
                <a:solidFill>
                  <a:srgbClr val="FFFFFF"/>
                </a:solidFill>
              </a:rPr>
              <a:pPr>
                <a:spcAft>
                  <a:spcPts val="600"/>
                </a:spcAft>
              </a:pPr>
              <a:t>14</a:t>
            </a:fld>
            <a:endParaRPr lang="en-BE">
              <a:solidFill>
                <a:srgbClr val="FFFFFF"/>
              </a:solidFill>
            </a:endParaRPr>
          </a:p>
        </p:txBody>
      </p:sp>
      <p:pic>
        <p:nvPicPr>
          <p:cNvPr id="23" name="Picture 22" descr="A person holding a sign&#10;&#10;Description automatically generated">
            <a:extLst>
              <a:ext uri="{FF2B5EF4-FFF2-40B4-BE49-F238E27FC236}">
                <a16:creationId xmlns:a16="http://schemas.microsoft.com/office/drawing/2014/main" id="{F045D265-94B0-32B5-C944-433CBC60E7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9772" y="3662994"/>
            <a:ext cx="3094808" cy="2643029"/>
          </a:xfrm>
          <a:prstGeom prst="rect">
            <a:avLst/>
          </a:prstGeom>
        </p:spPr>
      </p:pic>
    </p:spTree>
    <p:extLst>
      <p:ext uri="{BB962C8B-B14F-4D97-AF65-F5344CB8AC3E}">
        <p14:creationId xmlns:p14="http://schemas.microsoft.com/office/powerpoint/2010/main" val="252106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B9C8-C32D-56E8-7C04-78E9C93ADF01}"/>
              </a:ext>
            </a:extLst>
          </p:cNvPr>
          <p:cNvSpPr>
            <a:spLocks noGrp="1"/>
          </p:cNvSpPr>
          <p:nvPr>
            <p:ph type="title"/>
          </p:nvPr>
        </p:nvSpPr>
        <p:spPr>
          <a:xfrm>
            <a:off x="4571208" y="5800715"/>
            <a:ext cx="6782591" cy="1057275"/>
          </a:xfrm>
          <a:noFill/>
        </p:spPr>
        <p:txBody>
          <a:bodyPr vert="horz" lIns="91440" tIns="45720" rIns="91440" bIns="45720" rtlCol="0" anchor="b">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sz="2800" b="1" dirty="0">
                <a:solidFill>
                  <a:srgbClr val="FF0000"/>
                </a:solidFill>
                <a:effectLst/>
              </a:rPr>
            </a:br>
            <a:br>
              <a:rPr lang="en-US" sz="2800" b="1" dirty="0">
                <a:solidFill>
                  <a:srgbClr val="FF0000"/>
                </a:solidFill>
                <a:effectLst/>
              </a:rPr>
            </a:br>
            <a:br>
              <a:rPr lang="en-US" sz="2800" b="1" dirty="0">
                <a:solidFill>
                  <a:srgbClr val="FF0000"/>
                </a:solidFill>
                <a:effectLst/>
              </a:rPr>
            </a:br>
            <a:br>
              <a:rPr lang="en-US" sz="2800" b="1" dirty="0">
                <a:solidFill>
                  <a:srgbClr val="FF0000"/>
                </a:solidFill>
                <a:effectLst/>
              </a:rPr>
            </a:br>
            <a:br>
              <a:rPr lang="en-US" sz="2800" b="1" dirty="0">
                <a:solidFill>
                  <a:srgbClr val="FF0000"/>
                </a:solidFill>
                <a:effectLst/>
              </a:rPr>
            </a:br>
            <a:br>
              <a:rPr lang="en-US" sz="2800" b="1" dirty="0">
                <a:solidFill>
                  <a:srgbClr val="FF0000"/>
                </a:solidFill>
                <a:effectLst/>
              </a:rPr>
            </a:br>
            <a:br>
              <a:rPr lang="en-US" sz="2800" b="1" dirty="0">
                <a:solidFill>
                  <a:srgbClr val="FF0000"/>
                </a:solidFill>
                <a:effectLst/>
              </a:rPr>
            </a:br>
            <a:br>
              <a:rPr lang="en-US" sz="2800" b="1" dirty="0">
                <a:solidFill>
                  <a:srgbClr val="FF0000"/>
                </a:solidFill>
                <a:effectLst/>
              </a:rPr>
            </a:br>
            <a:r>
              <a:rPr lang="en-US" sz="2800" b="1" dirty="0" err="1">
                <a:solidFill>
                  <a:srgbClr val="FF0000"/>
                </a:solidFill>
                <a:effectLst/>
              </a:rPr>
              <a:t>Sendet</a:t>
            </a:r>
            <a:r>
              <a:rPr lang="en-US" sz="2800" b="1" dirty="0">
                <a:solidFill>
                  <a:srgbClr val="FF0000"/>
                </a:solidFill>
                <a:effectLst/>
              </a:rPr>
              <a:t> </a:t>
            </a:r>
            <a:r>
              <a:rPr lang="en-US" sz="2800" b="1" dirty="0" err="1">
                <a:solidFill>
                  <a:srgbClr val="FF0000"/>
                </a:solidFill>
                <a:effectLst/>
              </a:rPr>
              <a:t>uns</a:t>
            </a:r>
            <a:r>
              <a:rPr lang="en-US" sz="2800" b="1" dirty="0">
                <a:solidFill>
                  <a:srgbClr val="FF0000"/>
                </a:solidFill>
                <a:effectLst/>
              </a:rPr>
              <a:t> </a:t>
            </a:r>
            <a:r>
              <a:rPr lang="en-US" sz="2800" b="1" dirty="0" err="1">
                <a:solidFill>
                  <a:srgbClr val="FF0000"/>
                </a:solidFill>
                <a:effectLst/>
              </a:rPr>
              <a:t>eure</a:t>
            </a:r>
            <a:r>
              <a:rPr lang="en-US" sz="2800" b="1" dirty="0">
                <a:solidFill>
                  <a:srgbClr val="FF0000"/>
                </a:solidFill>
                <a:effectLst/>
              </a:rPr>
              <a:t> </a:t>
            </a:r>
            <a:r>
              <a:rPr lang="en-US" sz="2800" b="1" dirty="0" err="1">
                <a:solidFill>
                  <a:srgbClr val="FF0000"/>
                </a:solidFill>
                <a:effectLst/>
              </a:rPr>
              <a:t>Pläne</a:t>
            </a:r>
            <a:r>
              <a:rPr lang="en-US" sz="2800" b="1" dirty="0">
                <a:solidFill>
                  <a:srgbClr val="FF0000"/>
                </a:solidFill>
                <a:effectLst/>
              </a:rPr>
              <a:t>! </a:t>
            </a:r>
            <a:br>
              <a:rPr lang="en-US" sz="2800" b="1" dirty="0">
                <a:solidFill>
                  <a:srgbClr val="FF0000"/>
                </a:solidFill>
                <a:effectLst/>
              </a:rPr>
            </a:br>
            <a:r>
              <a:rPr lang="en-US" sz="2800" b="1" dirty="0">
                <a:solidFill>
                  <a:srgbClr val="FF0000"/>
                </a:solidFill>
                <a:effectLst/>
              </a:rPr>
              <a:t>Wie </a:t>
            </a:r>
            <a:r>
              <a:rPr lang="en-US" sz="2800" b="1" dirty="0" err="1">
                <a:solidFill>
                  <a:srgbClr val="FF0000"/>
                </a:solidFill>
                <a:effectLst/>
              </a:rPr>
              <a:t>können</a:t>
            </a:r>
            <a:r>
              <a:rPr lang="en-US" sz="2800" b="1" dirty="0">
                <a:solidFill>
                  <a:srgbClr val="FF0000"/>
                </a:solidFill>
                <a:effectLst/>
              </a:rPr>
              <a:t> </a:t>
            </a:r>
            <a:r>
              <a:rPr lang="en-US" sz="2800" b="1" dirty="0" err="1">
                <a:solidFill>
                  <a:srgbClr val="FF0000"/>
                </a:solidFill>
                <a:effectLst/>
              </a:rPr>
              <a:t>wir</a:t>
            </a:r>
            <a:r>
              <a:rPr lang="en-US" sz="2800" b="1" dirty="0">
                <a:solidFill>
                  <a:srgbClr val="FF0000"/>
                </a:solidFill>
                <a:effectLst/>
              </a:rPr>
              <a:t> </a:t>
            </a:r>
            <a:r>
              <a:rPr lang="en-US" sz="2800" b="1" dirty="0" err="1">
                <a:solidFill>
                  <a:srgbClr val="FF0000"/>
                </a:solidFill>
                <a:effectLst/>
              </a:rPr>
              <a:t>euch</a:t>
            </a:r>
            <a:r>
              <a:rPr lang="en-US" sz="2800" b="1" dirty="0">
                <a:solidFill>
                  <a:srgbClr val="FF0000"/>
                </a:solidFill>
                <a:effectLst/>
              </a:rPr>
              <a:t> </a:t>
            </a:r>
            <a:r>
              <a:rPr lang="en-US" sz="2800" b="1" dirty="0" err="1">
                <a:solidFill>
                  <a:srgbClr val="FF0000"/>
                </a:solidFill>
                <a:effectLst/>
              </a:rPr>
              <a:t>unterstützen</a:t>
            </a:r>
            <a:r>
              <a:rPr lang="en-US" sz="2800" b="1" dirty="0">
                <a:solidFill>
                  <a:srgbClr val="FF0000"/>
                </a:solidFill>
                <a:effectLst/>
              </a:rPr>
              <a:t>?</a:t>
            </a:r>
            <a:br>
              <a:rPr lang="en-US" sz="2800" b="1" dirty="0">
                <a:solidFill>
                  <a:srgbClr val="FF0000"/>
                </a:solidFill>
                <a:effectLst/>
              </a:rPr>
            </a:br>
            <a:r>
              <a:rPr lang="en-US" sz="2800" b="1" dirty="0">
                <a:solidFill>
                  <a:srgbClr val="FF0000"/>
                </a:solidFill>
                <a:effectLst/>
              </a:rPr>
              <a:t>#TogetherInAction</a:t>
            </a:r>
            <a:br>
              <a:rPr lang="en-US" sz="2800" b="1" dirty="0">
                <a:solidFill>
                  <a:srgbClr val="FF0000"/>
                </a:solidFill>
                <a:effectLst/>
              </a:rPr>
            </a:br>
            <a:r>
              <a:rPr lang="en-US" sz="2800" b="1" dirty="0">
                <a:solidFill>
                  <a:srgbClr val="FF0000"/>
                </a:solidFill>
                <a:effectLst/>
              </a:rPr>
              <a:t>#Together4HigherWages</a:t>
            </a:r>
            <a:br>
              <a:rPr lang="en-US" sz="2800" b="1" dirty="0">
                <a:effectLst/>
              </a:rPr>
            </a:br>
            <a:endParaRPr lang="en-US" sz="2800" b="1" dirty="0"/>
          </a:p>
        </p:txBody>
      </p:sp>
      <p:sp>
        <p:nvSpPr>
          <p:cNvPr id="3" name="Content Placeholder 2">
            <a:extLst>
              <a:ext uri="{FF2B5EF4-FFF2-40B4-BE49-F238E27FC236}">
                <a16:creationId xmlns:a16="http://schemas.microsoft.com/office/drawing/2014/main" id="{5659DBE6-AA83-9ED5-5923-CDDECA708269}"/>
              </a:ext>
            </a:extLst>
          </p:cNvPr>
          <p:cNvSpPr>
            <a:spLocks noGrp="1"/>
          </p:cNvSpPr>
          <p:nvPr>
            <p:ph idx="1"/>
          </p:nvPr>
        </p:nvSpPr>
        <p:spPr>
          <a:xfrm>
            <a:off x="5429729" y="3594585"/>
            <a:ext cx="6274590" cy="1421068"/>
          </a:xfrm>
          <a:noFill/>
        </p:spPr>
        <p:txBody>
          <a:bodyPr vert="horz" lIns="91440" tIns="45720" rIns="91440" bIns="45720" rtlCol="0">
            <a:normAutofit fontScale="62500" lnSpcReduction="20000"/>
          </a:bodyPr>
          <a:lstStyle/>
          <a:p>
            <a:pPr marL="0" indent="0">
              <a:buNone/>
            </a:pPr>
            <a:r>
              <a:rPr lang="en-GB" sz="4400" dirty="0">
                <a:effectLst/>
                <a:latin typeface="Calibri" panose="020F0502020204030204" pitchFamily="34" charset="0"/>
                <a:ea typeface="Calibri" panose="020F0502020204030204" pitchFamily="34" charset="0"/>
                <a:cs typeface="Times New Roman" panose="02020603050405020304" pitchFamily="18" charset="0"/>
              </a:rPr>
              <a:t>IndustriAll Europe and its affiliates are joining forces to send out common demands in a European-wide joint campaign</a:t>
            </a:r>
            <a:endParaRPr lang="en-US" sz="2400" dirty="0"/>
          </a:p>
        </p:txBody>
      </p:sp>
      <p:pic>
        <p:nvPicPr>
          <p:cNvPr id="1028" name="Picture 2">
            <a:extLst>
              <a:ext uri="{FF2B5EF4-FFF2-40B4-BE49-F238E27FC236}">
                <a16:creationId xmlns:a16="http://schemas.microsoft.com/office/drawing/2014/main" id="{BA0F5C1C-9413-7568-0AD3-D8B361A51A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5" r="2311"/>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AE2E107F-16FF-83D2-54B4-4D4C6AB201C9}"/>
              </a:ext>
            </a:extLst>
          </p:cNvPr>
          <p:cNvSpPr>
            <a:spLocks noGrp="1"/>
          </p:cNvSpPr>
          <p:nvPr>
            <p:ph type="sldNum" sz="quarter" idx="12"/>
          </p:nvPr>
        </p:nvSpPr>
        <p:spPr>
          <a:xfrm>
            <a:off x="10154092" y="6356350"/>
            <a:ext cx="1199707" cy="365125"/>
          </a:xfr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A0EEE5-D7C8-134E-8566-B8063E6CCBB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group of people posing for a photo&#10;&#10;Description automatically generated with medium confidence">
            <a:extLst>
              <a:ext uri="{FF2B5EF4-FFF2-40B4-BE49-F238E27FC236}">
                <a16:creationId xmlns:a16="http://schemas.microsoft.com/office/drawing/2014/main" id="{0D3551A1-F56E-0B03-9BBF-D618576F9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100" y="138853"/>
            <a:ext cx="7088219" cy="4725479"/>
          </a:xfrm>
          <a:prstGeom prst="rect">
            <a:avLst/>
          </a:prstGeom>
        </p:spPr>
      </p:pic>
    </p:spTree>
    <p:extLst>
      <p:ext uri="{BB962C8B-B14F-4D97-AF65-F5344CB8AC3E}">
        <p14:creationId xmlns:p14="http://schemas.microsoft.com/office/powerpoint/2010/main" val="147431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682432" y="586822"/>
            <a:ext cx="4177740" cy="1645920"/>
          </a:xfrm>
          <a:prstGeom prst="rect">
            <a:avLst/>
          </a:prstGeom>
        </p:spPr>
        <p:txBody>
          <a:bodyPr vert="horz" lIns="0" tIns="13335" rIns="0" bIns="0" rtlCol="0">
            <a:normAutofit/>
          </a:bodyPr>
          <a:lstStyle/>
          <a:p>
            <a:pPr marL="12700">
              <a:spcBef>
                <a:spcPts val="105"/>
              </a:spcBef>
            </a:pPr>
            <a:r>
              <a:rPr lang="en-GB" sz="2200" b="1" spc="-5" dirty="0">
                <a:latin typeface="Verdana"/>
                <a:cs typeface="Verdana"/>
              </a:rPr>
              <a:t>Die Inflation </a:t>
            </a:r>
            <a:r>
              <a:rPr lang="en-GB" sz="2200" b="1" spc="-5" dirty="0" err="1">
                <a:latin typeface="Verdana"/>
                <a:cs typeface="Verdana"/>
              </a:rPr>
              <a:t>steigt</a:t>
            </a:r>
            <a:r>
              <a:rPr lang="en-GB" sz="2200" b="1" spc="-5" dirty="0">
                <a:latin typeface="Verdana"/>
                <a:cs typeface="Verdana"/>
              </a:rPr>
              <a:t> </a:t>
            </a:r>
            <a:r>
              <a:rPr lang="en-GB" sz="2200" b="1" spc="-5" dirty="0" err="1">
                <a:latin typeface="Verdana"/>
                <a:cs typeface="Verdana"/>
              </a:rPr>
              <a:t>weiter</a:t>
            </a:r>
            <a:br>
              <a:rPr lang="en-GB" sz="2200" b="1" spc="-5" dirty="0">
                <a:latin typeface="Verdana"/>
                <a:cs typeface="Verdana"/>
              </a:rPr>
            </a:br>
            <a:r>
              <a:rPr lang="en-GB" sz="2200" b="1" spc="-5" dirty="0">
                <a:latin typeface="Verdana"/>
                <a:cs typeface="Verdana"/>
              </a:rPr>
              <a:t>(</a:t>
            </a:r>
            <a:r>
              <a:rPr lang="en-GB" sz="2200" b="1" spc="-5" dirty="0" err="1">
                <a:latin typeface="Verdana"/>
                <a:cs typeface="Verdana"/>
              </a:rPr>
              <a:t>hauptsächlich</a:t>
            </a:r>
            <a:r>
              <a:rPr lang="en-GB" sz="2200" b="1" spc="-5" dirty="0">
                <a:latin typeface="Verdana"/>
                <a:cs typeface="Verdana"/>
              </a:rPr>
              <a:t> </a:t>
            </a:r>
            <a:r>
              <a:rPr lang="en-GB" sz="2200" b="1" spc="-5" dirty="0" err="1">
                <a:latin typeface="Verdana"/>
                <a:cs typeface="Verdana"/>
              </a:rPr>
              <a:t>angetrieben</a:t>
            </a:r>
            <a:r>
              <a:rPr lang="en-GB" sz="2200" b="1" spc="-5" dirty="0">
                <a:latin typeface="Verdana"/>
                <a:cs typeface="Verdana"/>
              </a:rPr>
              <a:t> </a:t>
            </a:r>
            <a:r>
              <a:rPr lang="en-GB" sz="2200" b="1" spc="-5" dirty="0" err="1">
                <a:latin typeface="Verdana"/>
                <a:cs typeface="Verdana"/>
              </a:rPr>
              <a:t>durch</a:t>
            </a:r>
            <a:r>
              <a:rPr lang="en-GB" sz="2200" b="1" spc="-5" dirty="0">
                <a:latin typeface="Verdana"/>
                <a:cs typeface="Verdana"/>
              </a:rPr>
              <a:t> </a:t>
            </a:r>
            <a:r>
              <a:rPr lang="en-GB" sz="2200" b="1" spc="-5" dirty="0" err="1">
                <a:latin typeface="Verdana"/>
                <a:cs typeface="Verdana"/>
              </a:rPr>
              <a:t>Energiepreise</a:t>
            </a:r>
            <a:r>
              <a:rPr lang="en-GB" sz="2200" b="1" spc="-5" dirty="0">
                <a:latin typeface="Verdana"/>
                <a:cs typeface="Verdana"/>
              </a:rPr>
              <a:t>, </a:t>
            </a:r>
            <a:r>
              <a:rPr lang="en-GB" sz="2200" b="1" spc="-5" dirty="0" err="1">
                <a:latin typeface="Verdana"/>
                <a:cs typeface="Verdana"/>
              </a:rPr>
              <a:t>nicht</a:t>
            </a:r>
            <a:r>
              <a:rPr lang="en-GB" sz="2200" b="1" spc="-5" dirty="0">
                <a:latin typeface="Verdana"/>
                <a:cs typeface="Verdana"/>
              </a:rPr>
              <a:t> </a:t>
            </a:r>
            <a:r>
              <a:rPr lang="en-GB" sz="2200" b="1" spc="-5" dirty="0" err="1">
                <a:latin typeface="Verdana"/>
                <a:cs typeface="Verdana"/>
              </a:rPr>
              <a:t>Löhne</a:t>
            </a:r>
            <a:r>
              <a:rPr lang="en-GB" sz="2200" b="1" spc="-5" dirty="0">
                <a:latin typeface="Verdana"/>
                <a:cs typeface="Verdana"/>
              </a:rPr>
              <a:t>) </a:t>
            </a:r>
            <a:endParaRPr lang="en-GB" sz="2200" dirty="0">
              <a:latin typeface="Verdana"/>
              <a:cs typeface="Verdana"/>
            </a:endParaRPr>
          </a:p>
        </p:txBody>
      </p:sp>
      <p:sp>
        <p:nvSpPr>
          <p:cNvPr id="25" name="Rectangle 2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bject 5"/>
          <p:cNvSpPr txBox="1">
            <a:spLocks noGrp="1"/>
          </p:cNvSpPr>
          <p:nvPr>
            <p:ph type="body" idx="1"/>
          </p:nvPr>
        </p:nvSpPr>
        <p:spPr>
          <a:xfrm>
            <a:off x="5250106" y="586822"/>
            <a:ext cx="6106742" cy="1645920"/>
          </a:xfrm>
          <a:prstGeom prst="rect">
            <a:avLst/>
          </a:prstGeom>
        </p:spPr>
        <p:txBody>
          <a:bodyPr vert="horz" lIns="0" tIns="2540" rIns="0" bIns="0" rtlCol="0" anchor="ctr">
            <a:normAutofit/>
          </a:bodyPr>
          <a:lstStyle/>
          <a:p>
            <a:pPr marL="0" indent="0">
              <a:spcBef>
                <a:spcPts val="600"/>
              </a:spcBef>
              <a:spcAft>
                <a:spcPts val="600"/>
              </a:spcAft>
              <a:buNone/>
            </a:pPr>
            <a:endParaRPr lang="en-US" sz="180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1800">
              <a:latin typeface="Calibri" panose="020F0502020204030204" pitchFamily="34" charset="0"/>
              <a:ea typeface="Calibri" panose="020F0502020204030204" pitchFamily="34" charset="0"/>
              <a:cs typeface="Calibri" panose="020F0502020204030204" pitchFamily="34" charset="0"/>
            </a:endParaRPr>
          </a:p>
          <a:p>
            <a:endParaRPr kumimoji="0" lang="nl-BE" sz="1800" b="0" i="0" u="none" strike="noStrike" kern="1200" cap="none" spc="0" normalizeH="0" baseline="0" noProof="0">
              <a:ln>
                <a:noFill/>
              </a:ln>
              <a:effectLst/>
              <a:uLnTx/>
              <a:uFillTx/>
              <a:latin typeface="Calibri"/>
              <a:ea typeface="+mn-ea"/>
              <a:cs typeface="Calibri"/>
            </a:endParaRPr>
          </a:p>
        </p:txBody>
      </p:sp>
      <p:pic>
        <p:nvPicPr>
          <p:cNvPr id="6" name="Picture 5">
            <a:extLst>
              <a:ext uri="{FF2B5EF4-FFF2-40B4-BE49-F238E27FC236}">
                <a16:creationId xmlns:a16="http://schemas.microsoft.com/office/drawing/2014/main" id="{213CCBFB-677A-3E4C-7659-42ABBAA1EEF1}"/>
              </a:ext>
            </a:extLst>
          </p:cNvPr>
          <p:cNvPicPr>
            <a:picLocks noChangeAspect="1"/>
          </p:cNvPicPr>
          <p:nvPr/>
        </p:nvPicPr>
        <p:blipFill>
          <a:blip r:embed="rId2"/>
          <a:stretch>
            <a:fillRect/>
          </a:stretch>
        </p:blipFill>
        <p:spPr>
          <a:xfrm>
            <a:off x="5414588" y="372356"/>
            <a:ext cx="6006268" cy="2102194"/>
          </a:xfrm>
          <a:prstGeom prst="rect">
            <a:avLst/>
          </a:prstGeom>
        </p:spPr>
      </p:pic>
      <p:sp>
        <p:nvSpPr>
          <p:cNvPr id="2" name="object 2"/>
          <p:cNvSpPr/>
          <p:nvPr/>
        </p:nvSpPr>
        <p:spPr>
          <a:xfrm>
            <a:off x="10001250" y="6122511"/>
            <a:ext cx="1651215" cy="36157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EA5A6395-EA6B-15E8-0C82-4F84DB591909}"/>
              </a:ext>
            </a:extLst>
          </p:cNvPr>
          <p:cNvSpPr/>
          <p:nvPr/>
        </p:nvSpPr>
        <p:spPr>
          <a:xfrm>
            <a:off x="9502219" y="3101419"/>
            <a:ext cx="2516956" cy="1857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GB" sz="2000" b="0" i="0" u="none" strike="noStrike" kern="1200" cap="none" spc="0" normalizeH="0" baseline="0" noProof="0" dirty="0">
                <a:ln>
                  <a:noFill/>
                </a:ln>
                <a:solidFill>
                  <a:srgbClr val="FFFFFF"/>
                </a:solidFill>
                <a:effectLst/>
                <a:uLnTx/>
                <a:uFillTx/>
                <a:latin typeface="Calibri" panose="020F0502020204030204"/>
                <a:ea typeface="+mn-ea"/>
                <a:cs typeface="+mn-cs"/>
              </a:rPr>
              <a:t>August 2022:</a:t>
            </a:r>
            <a:endParaRPr lang="en-GB" sz="2000" dirty="0"/>
          </a:p>
          <a:p>
            <a:pPr marL="285750" indent="-285750">
              <a:buFont typeface="Arial" panose="020B0604020202020204" pitchFamily="34" charset="0"/>
              <a:buChar char="•"/>
            </a:pPr>
            <a:r>
              <a:rPr lang="en-GB" sz="2000" dirty="0"/>
              <a:t>Inflation Eurozone: 9.1% </a:t>
            </a:r>
          </a:p>
          <a:p>
            <a:r>
              <a:rPr lang="en-GB" sz="2000" dirty="0"/>
              <a:t>     (September: 10%)</a:t>
            </a:r>
          </a:p>
          <a:p>
            <a:pPr marL="285750" indent="-285750">
              <a:buFont typeface="Arial" panose="020B0604020202020204" pitchFamily="34" charset="0"/>
              <a:buChar char="•"/>
            </a:pPr>
            <a:r>
              <a:rPr lang="en-GB" sz="2000" dirty="0"/>
              <a:t>EU-Inflation: 9.8%</a:t>
            </a:r>
          </a:p>
          <a:p>
            <a:pPr marL="285750" indent="-285750">
              <a:buFont typeface="Arial" panose="020B0604020202020204" pitchFamily="34" charset="0"/>
              <a:buChar char="•"/>
            </a:pPr>
            <a:endParaRPr lang="en-BE" dirty="0"/>
          </a:p>
        </p:txBody>
      </p:sp>
      <p:pic>
        <p:nvPicPr>
          <p:cNvPr id="8" name="Picture 7" descr="Chart, line chart&#10;&#10;Description automatically generated">
            <a:extLst>
              <a:ext uri="{FF2B5EF4-FFF2-40B4-BE49-F238E27FC236}">
                <a16:creationId xmlns:a16="http://schemas.microsoft.com/office/drawing/2014/main" id="{4DD4F67A-80C3-582D-D575-0C88BBEAF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25" y="2627728"/>
            <a:ext cx="9285874" cy="3856361"/>
          </a:xfrm>
          <a:prstGeom prst="rect">
            <a:avLst/>
          </a:prstGeom>
        </p:spPr>
      </p:pic>
    </p:spTree>
    <p:extLst>
      <p:ext uri="{BB962C8B-B14F-4D97-AF65-F5344CB8AC3E}">
        <p14:creationId xmlns:p14="http://schemas.microsoft.com/office/powerpoint/2010/main" val="217811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682432" y="586822"/>
            <a:ext cx="4177740" cy="1645920"/>
          </a:xfrm>
          <a:prstGeom prst="rect">
            <a:avLst/>
          </a:prstGeom>
        </p:spPr>
        <p:txBody>
          <a:bodyPr vert="horz" lIns="0" tIns="13335" rIns="0" bIns="0" rtlCol="0">
            <a:normAutofit/>
          </a:bodyPr>
          <a:lstStyle/>
          <a:p>
            <a:pPr marL="12700">
              <a:spcBef>
                <a:spcPts val="105"/>
              </a:spcBef>
            </a:pPr>
            <a:r>
              <a:rPr lang="en-GB" sz="2200" b="1" spc="-5" dirty="0" err="1">
                <a:solidFill>
                  <a:schemeClr val="accent1"/>
                </a:solidFill>
                <a:latin typeface="Verdana"/>
                <a:cs typeface="Verdana"/>
              </a:rPr>
              <a:t>Lohnpolitik</a:t>
            </a:r>
            <a:r>
              <a:rPr lang="en-GB" sz="2200" b="1" spc="-5" dirty="0">
                <a:solidFill>
                  <a:schemeClr val="accent1"/>
                </a:solidFill>
                <a:latin typeface="Verdana"/>
                <a:cs typeface="Verdana"/>
              </a:rPr>
              <a:t> </a:t>
            </a:r>
            <a:r>
              <a:rPr lang="en-GB" sz="2200" b="1" spc="-5" dirty="0" err="1">
                <a:solidFill>
                  <a:schemeClr val="accent1"/>
                </a:solidFill>
                <a:latin typeface="Verdana"/>
                <a:cs typeface="Verdana"/>
              </a:rPr>
              <a:t>ist</a:t>
            </a:r>
            <a:r>
              <a:rPr lang="en-GB" sz="2200" b="1" spc="-5" dirty="0">
                <a:solidFill>
                  <a:schemeClr val="accent1"/>
                </a:solidFill>
                <a:latin typeface="Verdana"/>
                <a:cs typeface="Verdana"/>
              </a:rPr>
              <a:t> </a:t>
            </a:r>
            <a:r>
              <a:rPr lang="en-GB" sz="2200" b="1" spc="-5" dirty="0" err="1">
                <a:solidFill>
                  <a:schemeClr val="accent1"/>
                </a:solidFill>
                <a:latin typeface="Verdana"/>
                <a:cs typeface="Verdana"/>
              </a:rPr>
              <a:t>nicht</a:t>
            </a:r>
            <a:r>
              <a:rPr lang="en-GB" sz="2200" b="1" spc="-5" dirty="0">
                <a:solidFill>
                  <a:schemeClr val="accent1"/>
                </a:solidFill>
                <a:latin typeface="Verdana"/>
                <a:cs typeface="Verdana"/>
              </a:rPr>
              <a:t> </a:t>
            </a:r>
            <a:r>
              <a:rPr lang="en-GB" sz="2200" b="1" spc="-5" dirty="0" err="1">
                <a:solidFill>
                  <a:schemeClr val="accent1"/>
                </a:solidFill>
                <a:latin typeface="Verdana"/>
                <a:cs typeface="Verdana"/>
              </a:rPr>
              <a:t>genug</a:t>
            </a:r>
            <a:r>
              <a:rPr lang="en-GB" sz="2200" b="1" spc="-5" dirty="0">
                <a:solidFill>
                  <a:schemeClr val="accent1"/>
                </a:solidFill>
                <a:latin typeface="Verdana"/>
                <a:cs typeface="Verdana"/>
              </a:rPr>
              <a:t>!</a:t>
            </a:r>
            <a:br>
              <a:rPr lang="en-GB" sz="2200" b="1" spc="-5" dirty="0">
                <a:solidFill>
                  <a:schemeClr val="accent1"/>
                </a:solidFill>
                <a:latin typeface="Verdana"/>
                <a:cs typeface="Verdana"/>
              </a:rPr>
            </a:br>
            <a:r>
              <a:rPr lang="en-GB" sz="2200" b="1" spc="-5" dirty="0" err="1">
                <a:solidFill>
                  <a:schemeClr val="accent1"/>
                </a:solidFill>
                <a:latin typeface="Verdana"/>
                <a:cs typeface="Verdana"/>
              </a:rPr>
              <a:t>Wir</a:t>
            </a:r>
            <a:r>
              <a:rPr lang="en-GB" sz="2200" b="1" spc="-5" dirty="0">
                <a:solidFill>
                  <a:schemeClr val="accent1"/>
                </a:solidFill>
                <a:latin typeface="Verdana"/>
                <a:cs typeface="Verdana"/>
              </a:rPr>
              <a:t> </a:t>
            </a:r>
            <a:r>
              <a:rPr lang="en-GB" sz="2200" b="1" spc="-5" dirty="0" err="1">
                <a:solidFill>
                  <a:schemeClr val="accent1"/>
                </a:solidFill>
                <a:latin typeface="Verdana"/>
                <a:cs typeface="Verdana"/>
              </a:rPr>
              <a:t>brauchen</a:t>
            </a:r>
            <a:r>
              <a:rPr lang="en-GB" sz="2200" b="1" spc="-5" dirty="0">
                <a:solidFill>
                  <a:schemeClr val="accent1"/>
                </a:solidFill>
                <a:latin typeface="Verdana"/>
                <a:cs typeface="Verdana"/>
              </a:rPr>
              <a:t> Anti-</a:t>
            </a:r>
            <a:r>
              <a:rPr lang="en-GB" sz="2200" b="1" spc="-5" dirty="0" err="1">
                <a:solidFill>
                  <a:schemeClr val="accent1"/>
                </a:solidFill>
                <a:latin typeface="Verdana"/>
                <a:cs typeface="Verdana"/>
              </a:rPr>
              <a:t>Krisenmaßnahmen</a:t>
            </a:r>
            <a:r>
              <a:rPr lang="en-GB" sz="2200" b="1" spc="-5" dirty="0">
                <a:solidFill>
                  <a:schemeClr val="accent1"/>
                </a:solidFill>
                <a:latin typeface="Verdana"/>
                <a:cs typeface="Verdana"/>
              </a:rPr>
              <a:t>(</a:t>
            </a:r>
            <a:r>
              <a:rPr lang="en-GB" sz="2200" b="1" spc="-5" dirty="0" err="1">
                <a:solidFill>
                  <a:schemeClr val="accent1"/>
                </a:solidFill>
                <a:latin typeface="Verdana"/>
                <a:cs typeface="Verdana"/>
              </a:rPr>
              <a:t>keine</a:t>
            </a:r>
            <a:r>
              <a:rPr lang="en-GB" sz="2200" b="1" spc="-5" dirty="0">
                <a:solidFill>
                  <a:schemeClr val="accent1"/>
                </a:solidFill>
                <a:latin typeface="Verdana"/>
                <a:cs typeface="Verdana"/>
              </a:rPr>
              <a:t> </a:t>
            </a:r>
            <a:r>
              <a:rPr lang="en-GB" sz="2200" b="1" spc="-5" dirty="0" err="1">
                <a:solidFill>
                  <a:schemeClr val="accent1"/>
                </a:solidFill>
                <a:latin typeface="Verdana"/>
                <a:cs typeface="Verdana"/>
              </a:rPr>
              <a:t>Sparpolitik</a:t>
            </a:r>
            <a:r>
              <a:rPr lang="en-GB" sz="2200" b="1" spc="-5" dirty="0">
                <a:solidFill>
                  <a:schemeClr val="accent1"/>
                </a:solidFill>
                <a:latin typeface="Verdana"/>
                <a:cs typeface="Verdana"/>
              </a:rPr>
              <a:t>)!</a:t>
            </a:r>
            <a:endParaRPr lang="en-GB" sz="2200" dirty="0">
              <a:solidFill>
                <a:schemeClr val="accent1"/>
              </a:solidFill>
              <a:latin typeface="Verdana"/>
              <a:cs typeface="Verdana"/>
            </a:endParaRPr>
          </a:p>
        </p:txBody>
      </p:sp>
      <p:sp>
        <p:nvSpPr>
          <p:cNvPr id="25" name="Rectangle 2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bject 5"/>
          <p:cNvSpPr txBox="1">
            <a:spLocks noGrp="1"/>
          </p:cNvSpPr>
          <p:nvPr>
            <p:ph type="body" idx="1"/>
          </p:nvPr>
        </p:nvSpPr>
        <p:spPr>
          <a:xfrm>
            <a:off x="5250106" y="586822"/>
            <a:ext cx="6106742" cy="1645920"/>
          </a:xfrm>
          <a:prstGeom prst="rect">
            <a:avLst/>
          </a:prstGeom>
        </p:spPr>
        <p:txBody>
          <a:bodyPr vert="horz" lIns="0" tIns="2540" rIns="0" bIns="0" rtlCol="0" anchor="ctr">
            <a:normAutofit/>
          </a:bodyPr>
          <a:lstStyle/>
          <a:p>
            <a:pPr marL="0" indent="0">
              <a:spcBef>
                <a:spcPts val="600"/>
              </a:spcBef>
              <a:spcAft>
                <a:spcPts val="600"/>
              </a:spcAft>
              <a:buNone/>
            </a:pPr>
            <a:endParaRPr lang="en-US" sz="180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1800">
              <a:latin typeface="Calibri" panose="020F0502020204030204" pitchFamily="34" charset="0"/>
              <a:ea typeface="Calibri" panose="020F0502020204030204" pitchFamily="34" charset="0"/>
              <a:cs typeface="Calibri" panose="020F0502020204030204" pitchFamily="34" charset="0"/>
            </a:endParaRPr>
          </a:p>
          <a:p>
            <a:endParaRPr kumimoji="0" lang="nl-BE" sz="1800" b="0" i="0" u="none" strike="noStrike" kern="1200" cap="none" spc="0" normalizeH="0" baseline="0" noProof="0">
              <a:ln>
                <a:noFill/>
              </a:ln>
              <a:effectLst/>
              <a:uLnTx/>
              <a:uFillTx/>
              <a:latin typeface="Calibri"/>
              <a:ea typeface="+mn-ea"/>
              <a:cs typeface="Calibri"/>
            </a:endParaRPr>
          </a:p>
        </p:txBody>
      </p:sp>
      <p:pic>
        <p:nvPicPr>
          <p:cNvPr id="6" name="Picture 5">
            <a:extLst>
              <a:ext uri="{FF2B5EF4-FFF2-40B4-BE49-F238E27FC236}">
                <a16:creationId xmlns:a16="http://schemas.microsoft.com/office/drawing/2014/main" id="{213CCBFB-677A-3E4C-7659-42ABBAA1EEF1}"/>
              </a:ext>
            </a:extLst>
          </p:cNvPr>
          <p:cNvPicPr>
            <a:picLocks noChangeAspect="1"/>
          </p:cNvPicPr>
          <p:nvPr/>
        </p:nvPicPr>
        <p:blipFill>
          <a:blip r:embed="rId3"/>
          <a:stretch>
            <a:fillRect/>
          </a:stretch>
        </p:blipFill>
        <p:spPr>
          <a:xfrm>
            <a:off x="5452844" y="294357"/>
            <a:ext cx="6248748" cy="2187062"/>
          </a:xfrm>
          <a:prstGeom prst="rect">
            <a:avLst/>
          </a:prstGeom>
        </p:spPr>
      </p:pic>
      <p:sp>
        <p:nvSpPr>
          <p:cNvPr id="2" name="object 2"/>
          <p:cNvSpPr/>
          <p:nvPr/>
        </p:nvSpPr>
        <p:spPr>
          <a:xfrm>
            <a:off x="95251" y="44087"/>
            <a:ext cx="1530350" cy="28956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87292"/>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EA5A6395-EA6B-15E8-0C82-4F84DB591909}"/>
              </a:ext>
            </a:extLst>
          </p:cNvPr>
          <p:cNvSpPr/>
          <p:nvPr/>
        </p:nvSpPr>
        <p:spPr>
          <a:xfrm>
            <a:off x="7069500" y="2552187"/>
            <a:ext cx="4887432" cy="3786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rgbClr val="FFFFFF"/>
                </a:solidFill>
                <a:latin typeface="Calibri" panose="020F0502020204030204"/>
              </a:rPr>
              <a:t>Energie ist der Haupttreiber der Inflation, aber die Politik muss reagieren, um die Inflation einzudämmen oder zu senken</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285750" indent="-285750">
              <a:lnSpc>
                <a:spcPct val="107000"/>
              </a:lnSpc>
              <a:spcAft>
                <a:spcPts val="800"/>
              </a:spcAft>
              <a:buFont typeface="Arial" panose="020B0604020202020204" pitchFamily="34" charset="0"/>
              <a:buChar char="•"/>
            </a:pPr>
            <a:r>
              <a:rPr kumimoji="0" lang="en-GB" sz="1400" b="0" i="0" u="none" strike="noStrike" kern="1200" cap="none" spc="0" normalizeH="0" baseline="0" noProof="0" dirty="0" err="1">
                <a:ln>
                  <a:noFill/>
                </a:ln>
                <a:solidFill>
                  <a:srgbClr val="FFFFFF"/>
                </a:solidFill>
                <a:effectLst/>
                <a:uLnTx/>
                <a:uFillTx/>
                <a:latin typeface="Calibri" panose="020F0502020204030204"/>
                <a:ea typeface="+mn-ea"/>
                <a:cs typeface="+mn-cs"/>
              </a:rPr>
              <a:t>Frankreich</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i="1" dirty="0" err="1">
                <a:effectLst/>
                <a:latin typeface="Calibri" panose="020F0502020204030204" pitchFamily="34" charset="0"/>
                <a:ea typeface="Calibri" panose="020F0502020204030204" pitchFamily="34" charset="0"/>
                <a:cs typeface="Times New Roman" panose="02020603050405020304" pitchFamily="18" charset="0"/>
              </a:rPr>
              <a:t>bouclier</a:t>
            </a:r>
            <a:r>
              <a:rPr lang="en-US" sz="1400" i="1" dirty="0">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err="1">
                <a:effectLst/>
                <a:latin typeface="Calibri" panose="020F0502020204030204" pitchFamily="34" charset="0"/>
                <a:ea typeface="Calibri" panose="020F0502020204030204" pitchFamily="34" charset="0"/>
                <a:cs typeface="Times New Roman" panose="02020603050405020304" pitchFamily="18" charset="0"/>
              </a:rPr>
              <a:t>tarifaire</a:t>
            </a:r>
            <a:r>
              <a:rPr lang="en-US" sz="1400" i="1"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effectLst/>
                <a:latin typeface="Calibri" panose="020F0502020204030204" pitchFamily="34" charset="0"/>
                <a:ea typeface="Calibri" panose="020F0502020204030204" pitchFamily="34" charset="0"/>
                <a:cs typeface="Times New Roman" panose="02020603050405020304" pitchFamily="18" charset="0"/>
              </a:rPr>
              <a:t>Einfrieren der Gaspreise auf den Stand von Oktober 2021 (allerdings mit untragbar hohen Kosten für den Staat in Höhe von 24 Mrd. EUR), um die Inflation zu bremsen und die Haushalte zu schützen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1400" dirty="0" err="1">
                <a:latin typeface="Calibri" panose="020F0502020204030204" pitchFamily="34" charset="0"/>
                <a:ea typeface="Calibri" panose="020F0502020204030204" pitchFamily="34" charset="0"/>
                <a:cs typeface="Times New Roman" panose="02020603050405020304" pitchFamily="18" charset="0"/>
              </a:rPr>
              <a:t>Rumänien</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de-DE" sz="1400" dirty="0">
                <a:latin typeface="Calibri" panose="020F0502020204030204" pitchFamily="34" charset="0"/>
                <a:ea typeface="Calibri" panose="020F0502020204030204" pitchFamily="34" charset="0"/>
                <a:cs typeface="Times New Roman" panose="02020603050405020304" pitchFamily="18" charset="0"/>
              </a:rPr>
              <a:t>importierte Inflation (angeheizt durch übermäßige Importe) + Maßnahmen nur für die Schwächsten</a:t>
            </a:r>
          </a:p>
          <a:p>
            <a:pPr marL="285750" indent="-285750">
              <a:lnSpc>
                <a:spcPct val="107000"/>
              </a:lnSpc>
              <a:spcAft>
                <a:spcPts val="80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EU: </a:t>
            </a:r>
            <a:r>
              <a:rPr lang="de-DE" sz="1400" dirty="0">
                <a:effectLst/>
                <a:latin typeface="Calibri" panose="020F0502020204030204" pitchFamily="34" charset="0"/>
                <a:ea typeface="Calibri" panose="020F0502020204030204" pitchFamily="34" charset="0"/>
                <a:cs typeface="Times New Roman" panose="02020603050405020304" pitchFamily="18" charset="0"/>
              </a:rPr>
              <a:t>die Entscheidung der EZB, die Zinssätze zu erhöhen, lässt die Alarmglocken der Sparpolitik läuten (das wird die energiepreisbedingte Inflation nicht verringern, sondern eine Rezession verursachen)</a:t>
            </a:r>
            <a:endParaRPr lang="en-B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3AFE7C8-7E3F-E306-9711-66156A975D1C}"/>
              </a:ext>
            </a:extLst>
          </p:cNvPr>
          <p:cNvPicPr>
            <a:picLocks noChangeAspect="1"/>
          </p:cNvPicPr>
          <p:nvPr/>
        </p:nvPicPr>
        <p:blipFill>
          <a:blip r:embed="rId5"/>
          <a:stretch>
            <a:fillRect/>
          </a:stretch>
        </p:blipFill>
        <p:spPr>
          <a:xfrm>
            <a:off x="554415" y="2676139"/>
            <a:ext cx="6280017" cy="3697580"/>
          </a:xfrm>
          <a:prstGeom prst="rect">
            <a:avLst/>
          </a:prstGeom>
        </p:spPr>
      </p:pic>
    </p:spTree>
    <p:extLst>
      <p:ext uri="{BB962C8B-B14F-4D97-AF65-F5344CB8AC3E}">
        <p14:creationId xmlns:p14="http://schemas.microsoft.com/office/powerpoint/2010/main" val="337737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
          <p:cNvSpPr txBox="1">
            <a:spLocks noGrp="1"/>
          </p:cNvSpPr>
          <p:nvPr>
            <p:ph type="title"/>
          </p:nvPr>
        </p:nvSpPr>
        <p:spPr>
          <a:xfrm>
            <a:off x="802415" y="561221"/>
            <a:ext cx="4365781" cy="1671521"/>
          </a:xfrm>
          <a:prstGeom prst="rect">
            <a:avLst/>
          </a:prstGeom>
        </p:spPr>
        <p:txBody>
          <a:bodyPr vert="horz" lIns="0" tIns="13335" rIns="0" bIns="0" rtlCol="0">
            <a:normAutofit/>
          </a:bodyPr>
          <a:lstStyle/>
          <a:p>
            <a:pPr marL="12700">
              <a:spcBef>
                <a:spcPts val="105"/>
              </a:spcBef>
            </a:pPr>
            <a:r>
              <a:rPr lang="de-DE" sz="2400" b="1" spc="-5" dirty="0">
                <a:latin typeface="Verdana"/>
                <a:cs typeface="Verdana"/>
              </a:rPr>
              <a:t>Die Löhne sinken</a:t>
            </a:r>
            <a:br>
              <a:rPr lang="de-DE" sz="2400" b="1" spc="-5" dirty="0">
                <a:latin typeface="Verdana"/>
                <a:cs typeface="Verdana"/>
              </a:rPr>
            </a:br>
            <a:r>
              <a:rPr lang="de-DE" sz="2400" b="1" spc="-5" dirty="0">
                <a:latin typeface="Verdana"/>
                <a:cs typeface="Verdana"/>
              </a:rPr>
              <a:t>Kaufkraft wird ausgehöhlt</a:t>
            </a:r>
            <a:br>
              <a:rPr lang="de-DE" sz="2400" b="1" spc="-5" dirty="0">
                <a:latin typeface="Verdana"/>
                <a:cs typeface="Verdana"/>
              </a:rPr>
            </a:br>
            <a:r>
              <a:rPr lang="de-DE" sz="2400" b="1" spc="-5" dirty="0">
                <a:latin typeface="Verdana"/>
                <a:cs typeface="Verdana"/>
              </a:rPr>
              <a:t>Armut trotz Erwerbs-tätigkeit nimmt zu</a:t>
            </a:r>
            <a:endParaRPr lang="en-GB" sz="2400" dirty="0">
              <a:latin typeface="Verdana"/>
              <a:cs typeface="Verdana"/>
            </a:endParaRPr>
          </a:p>
        </p:txBody>
      </p:sp>
      <p:sp>
        <p:nvSpPr>
          <p:cNvPr id="25" name="Rectangle 2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bject 5"/>
          <p:cNvSpPr txBox="1">
            <a:spLocks noGrp="1"/>
          </p:cNvSpPr>
          <p:nvPr>
            <p:ph type="body" idx="1"/>
          </p:nvPr>
        </p:nvSpPr>
        <p:spPr>
          <a:xfrm>
            <a:off x="5250106" y="586822"/>
            <a:ext cx="6106742" cy="1645920"/>
          </a:xfrm>
          <a:prstGeom prst="rect">
            <a:avLst/>
          </a:prstGeom>
        </p:spPr>
        <p:txBody>
          <a:bodyPr vert="horz" lIns="0" tIns="2540" rIns="0" bIns="0" rtlCol="0" anchor="ctr">
            <a:normAutofit/>
          </a:bodyPr>
          <a:lstStyle/>
          <a:p>
            <a:pPr marL="0" indent="0">
              <a:spcBef>
                <a:spcPts val="600"/>
              </a:spcBef>
              <a:spcAft>
                <a:spcPts val="600"/>
              </a:spcAft>
              <a:buNone/>
            </a:pPr>
            <a:endParaRPr lang="en-US" sz="180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1800">
              <a:latin typeface="Calibri" panose="020F0502020204030204" pitchFamily="34" charset="0"/>
              <a:ea typeface="Calibri" panose="020F0502020204030204" pitchFamily="34" charset="0"/>
              <a:cs typeface="Calibri" panose="020F0502020204030204" pitchFamily="34" charset="0"/>
            </a:endParaRPr>
          </a:p>
          <a:p>
            <a:endParaRPr kumimoji="0" lang="nl-BE" sz="1800" b="0" i="0" u="none" strike="noStrike" kern="1200" cap="none" spc="0" normalizeH="0" baseline="0" noProof="0">
              <a:ln>
                <a:noFill/>
              </a:ln>
              <a:effectLst/>
              <a:uLnTx/>
              <a:uFillTx/>
              <a:latin typeface="Calibri"/>
              <a:ea typeface="+mn-ea"/>
              <a:cs typeface="Calibri"/>
            </a:endParaRPr>
          </a:p>
        </p:txBody>
      </p:sp>
      <p:sp>
        <p:nvSpPr>
          <p:cNvPr id="2" name="object 2"/>
          <p:cNvSpPr/>
          <p:nvPr/>
        </p:nvSpPr>
        <p:spPr>
          <a:xfrm>
            <a:off x="89309" y="53714"/>
            <a:ext cx="1536292" cy="28580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EA5A6395-EA6B-15E8-0C82-4F84DB591909}"/>
              </a:ext>
            </a:extLst>
          </p:cNvPr>
          <p:cNvSpPr/>
          <p:nvPr/>
        </p:nvSpPr>
        <p:spPr>
          <a:xfrm>
            <a:off x="5952783" y="3312159"/>
            <a:ext cx="6051883" cy="3180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FFFFFF"/>
                </a:solidFill>
                <a:effectLst/>
                <a:uLnTx/>
                <a:uFillTx/>
                <a:latin typeface="Calibri" panose="020F0502020204030204"/>
                <a:ea typeface="+mn-ea"/>
                <a:cs typeface="+mn-cs"/>
              </a:rPr>
              <a:t>Mehr als die Hälfte (53 %) der Haushalte in der EU hat Schwierigkeiten, über die Runden zu kommen (</a:t>
            </a:r>
            <a:r>
              <a:rPr kumimoji="0" lang="de-DE" sz="1600" b="0" i="0" u="none" strike="noStrike" kern="1200" cap="none" spc="0" normalizeH="0" baseline="0" noProof="0" dirty="0" err="1">
                <a:ln>
                  <a:noFill/>
                </a:ln>
                <a:solidFill>
                  <a:srgbClr val="FFFFFF"/>
                </a:solidFill>
                <a:effectLst/>
                <a:uLnTx/>
                <a:uFillTx/>
                <a:latin typeface="Calibri" panose="020F0502020204030204"/>
                <a:ea typeface="+mn-ea"/>
                <a:cs typeface="+mn-cs"/>
              </a:rPr>
              <a:t>Eurofound</a:t>
            </a:r>
            <a:r>
              <a:rPr kumimoji="0" lang="de-DE" sz="1600" b="0" i="0" u="none" strike="noStrike" kern="1200" cap="none" spc="0" normalizeH="0" baseline="0" noProof="0" dirty="0">
                <a:ln>
                  <a:noFill/>
                </a:ln>
                <a:solidFill>
                  <a:srgbClr val="FFFFFF"/>
                </a:solidFill>
                <a:effectLst/>
                <a:uLnTx/>
                <a:uFillTx/>
                <a:latin typeface="Calibri" panose="020F0502020204030204"/>
                <a:ea typeface="+mn-ea"/>
                <a:cs typeface="+mn-cs"/>
              </a:rPr>
              <a:t>-Studie).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rgbClr val="FFFFFF"/>
                </a:solidFill>
                <a:latin typeface="Calibri" panose="020F0502020204030204"/>
              </a:rPr>
              <a:t>Die Reallöhne sinken, während die Preise in die Höhe schnellen.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FFFFFF"/>
                </a:solidFill>
                <a:effectLst/>
                <a:uLnTx/>
                <a:uFillTx/>
                <a:latin typeface="Calibri" panose="020F0502020204030204"/>
                <a:ea typeface="+mn-ea"/>
                <a:cs typeface="+mn-cs"/>
              </a:rPr>
              <a:t>Wir bewegen uns von einer Kampagne zum Thema Löhne hin zu einer Kampagne zu den Themen Explosion der Lebenshaltungskosten und Sicherung der Beschäftigung.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solidFill>
                  <a:srgbClr val="FFFFFF"/>
                </a:solidFill>
                <a:latin typeface="Calibri" panose="020F0502020204030204"/>
              </a:rPr>
              <a:t>Die Erholung hängt auch von der Sicherstellung der Nachfrage ab (einige Unternehmen stellen die Produktion nicht nur wegen der Energiepreise, sondern auch wegen der geringen Nachfrage ein).</a:t>
            </a:r>
            <a:endParaRPr kumimoji="0" lang="en-BE"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552057E-F43F-1AA0-52AC-F45E0DFB2890}"/>
              </a:ext>
            </a:extLst>
          </p:cNvPr>
          <p:cNvPicPr>
            <a:picLocks noChangeAspect="1"/>
          </p:cNvPicPr>
          <p:nvPr/>
        </p:nvPicPr>
        <p:blipFill>
          <a:blip r:embed="rId3"/>
          <a:stretch>
            <a:fillRect/>
          </a:stretch>
        </p:blipFill>
        <p:spPr>
          <a:xfrm>
            <a:off x="360822" y="2557681"/>
            <a:ext cx="5402915" cy="3926409"/>
          </a:xfrm>
          <a:prstGeom prst="rect">
            <a:avLst/>
          </a:prstGeom>
        </p:spPr>
      </p:pic>
      <p:pic>
        <p:nvPicPr>
          <p:cNvPr id="12" name="Picture 11">
            <a:extLst>
              <a:ext uri="{FF2B5EF4-FFF2-40B4-BE49-F238E27FC236}">
                <a16:creationId xmlns:a16="http://schemas.microsoft.com/office/drawing/2014/main" id="{6F312166-3B9C-9BC2-9168-C91842F33CBE}"/>
              </a:ext>
            </a:extLst>
          </p:cNvPr>
          <p:cNvPicPr>
            <a:picLocks noChangeAspect="1"/>
          </p:cNvPicPr>
          <p:nvPr/>
        </p:nvPicPr>
        <p:blipFill>
          <a:blip r:embed="rId4"/>
          <a:stretch>
            <a:fillRect/>
          </a:stretch>
        </p:blipFill>
        <p:spPr>
          <a:xfrm>
            <a:off x="5357243" y="159923"/>
            <a:ext cx="6647424" cy="3403727"/>
          </a:xfrm>
          <a:prstGeom prst="rect">
            <a:avLst/>
          </a:prstGeom>
        </p:spPr>
      </p:pic>
    </p:spTree>
    <p:extLst>
      <p:ext uri="{BB962C8B-B14F-4D97-AF65-F5344CB8AC3E}">
        <p14:creationId xmlns:p14="http://schemas.microsoft.com/office/powerpoint/2010/main" val="318558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bject 3"/>
          <p:cNvSpPr txBox="1">
            <a:spLocks noGrp="1"/>
          </p:cNvSpPr>
          <p:nvPr>
            <p:ph type="title"/>
          </p:nvPr>
        </p:nvSpPr>
        <p:spPr>
          <a:xfrm>
            <a:off x="643467" y="321734"/>
            <a:ext cx="10905066" cy="1135737"/>
          </a:xfrm>
          <a:prstGeom prst="rect">
            <a:avLst/>
          </a:prstGeom>
        </p:spPr>
        <p:txBody>
          <a:bodyPr vert="horz" lIns="0" tIns="13335" rIns="0" bIns="0" rtlCol="0">
            <a:normAutofit fontScale="90000"/>
          </a:bodyPr>
          <a:lstStyle/>
          <a:p>
            <a:pPr marL="12700">
              <a:spcBef>
                <a:spcPts val="105"/>
              </a:spcBef>
            </a:pPr>
            <a:r>
              <a:rPr lang="de-DE" sz="3100" b="1" spc="-5" dirty="0">
                <a:solidFill>
                  <a:srgbClr val="FF0000"/>
                </a:solidFill>
                <a:latin typeface="Verdana"/>
                <a:cs typeface="Verdana"/>
              </a:rPr>
              <a:t>Gefahr eines dramatischen Anstiegs der Armut</a:t>
            </a:r>
            <a:r>
              <a:rPr kumimoji="0" lang="en-GB" sz="3100" b="1" i="0" u="none" strike="noStrike" kern="1200" cap="none" spc="-5" normalizeH="0" baseline="0" noProof="0" dirty="0">
                <a:ln>
                  <a:noFill/>
                </a:ln>
                <a:solidFill>
                  <a:srgbClr val="FF0000"/>
                </a:solidFill>
                <a:effectLst/>
                <a:uLnTx/>
                <a:uFillTx/>
                <a:latin typeface="Verdana"/>
                <a:ea typeface="+mj-ea"/>
                <a:cs typeface="Verdana"/>
              </a:rPr>
              <a:t>:</a:t>
            </a:r>
            <a:r>
              <a:rPr kumimoji="0" lang="en-GB" sz="3100" b="1" i="0" u="none" strike="noStrike" kern="1200" cap="none" spc="-5" normalizeH="0" baseline="0" noProof="0" dirty="0">
                <a:ln>
                  <a:noFill/>
                </a:ln>
                <a:effectLst/>
                <a:uLnTx/>
                <a:uFillTx/>
                <a:latin typeface="Verdana"/>
                <a:ea typeface="+mj-ea"/>
                <a:cs typeface="Verdana"/>
              </a:rPr>
              <a:t> </a:t>
            </a:r>
            <a:r>
              <a:rPr kumimoji="0" lang="en-GB" sz="3100" b="1" i="0" u="none" strike="noStrike" kern="1200" cap="none" spc="-5" normalizeH="0" baseline="0" noProof="0" dirty="0" err="1">
                <a:ln>
                  <a:noFill/>
                </a:ln>
                <a:effectLst/>
                <a:uLnTx/>
                <a:uFillTx/>
                <a:latin typeface="Verdana"/>
                <a:ea typeface="+mj-ea"/>
                <a:cs typeface="Verdana"/>
              </a:rPr>
              <a:t>Rekordverlust</a:t>
            </a:r>
            <a:r>
              <a:rPr kumimoji="0" lang="en-GB" sz="3100" b="1" i="0" u="none" strike="noStrike" kern="1200" cap="none" spc="-5" normalizeH="0" baseline="0" noProof="0" dirty="0">
                <a:ln>
                  <a:noFill/>
                </a:ln>
                <a:effectLst/>
                <a:uLnTx/>
                <a:uFillTx/>
                <a:latin typeface="Verdana"/>
                <a:ea typeface="+mj-ea"/>
                <a:cs typeface="Verdana"/>
              </a:rPr>
              <a:t> des </a:t>
            </a:r>
            <a:r>
              <a:rPr kumimoji="0" lang="en-GB" sz="3100" b="1" i="0" u="none" strike="noStrike" kern="1200" cap="none" spc="-5" normalizeH="0" baseline="0" noProof="0" dirty="0" err="1">
                <a:ln>
                  <a:noFill/>
                </a:ln>
                <a:effectLst/>
                <a:uLnTx/>
                <a:uFillTx/>
                <a:latin typeface="Verdana"/>
                <a:ea typeface="+mj-ea"/>
                <a:cs typeface="Verdana"/>
              </a:rPr>
              <a:t>Wertes</a:t>
            </a:r>
            <a:r>
              <a:rPr kumimoji="0" lang="en-GB" sz="3100" b="1" i="0" u="none" strike="noStrike" kern="1200" cap="none" spc="-5" normalizeH="0" baseline="0" noProof="0" dirty="0">
                <a:ln>
                  <a:noFill/>
                </a:ln>
                <a:effectLst/>
                <a:uLnTx/>
                <a:uFillTx/>
                <a:latin typeface="Verdana"/>
                <a:ea typeface="+mj-ea"/>
                <a:cs typeface="Verdana"/>
              </a:rPr>
              <a:t> des </a:t>
            </a:r>
            <a:r>
              <a:rPr kumimoji="0" lang="en-GB" sz="3100" b="1" i="0" u="none" strike="noStrike" kern="1200" cap="none" spc="-5" normalizeH="0" baseline="0" noProof="0" dirty="0" err="1">
                <a:ln>
                  <a:noFill/>
                </a:ln>
                <a:effectLst/>
                <a:uLnTx/>
                <a:uFillTx/>
                <a:latin typeface="Verdana"/>
                <a:ea typeface="+mj-ea"/>
                <a:cs typeface="Verdana"/>
              </a:rPr>
              <a:t>gesetzlichen</a:t>
            </a:r>
            <a:r>
              <a:rPr kumimoji="0" lang="en-GB" sz="3100" b="1" i="0" u="none" strike="noStrike" kern="1200" cap="none" spc="-5" normalizeH="0" baseline="0" noProof="0" dirty="0">
                <a:ln>
                  <a:noFill/>
                </a:ln>
                <a:effectLst/>
                <a:uLnTx/>
                <a:uFillTx/>
                <a:latin typeface="Verdana"/>
                <a:ea typeface="+mj-ea"/>
                <a:cs typeface="Verdana"/>
              </a:rPr>
              <a:t> </a:t>
            </a:r>
            <a:r>
              <a:rPr kumimoji="0" lang="en-GB" sz="3100" b="1" i="0" u="none" strike="noStrike" kern="1200" cap="none" spc="-5" normalizeH="0" baseline="0" noProof="0" dirty="0" err="1">
                <a:ln>
                  <a:noFill/>
                </a:ln>
                <a:effectLst/>
                <a:uLnTx/>
                <a:uFillTx/>
                <a:latin typeface="Verdana"/>
                <a:ea typeface="+mj-ea"/>
                <a:cs typeface="Verdana"/>
              </a:rPr>
              <a:t>Mindestlohns</a:t>
            </a:r>
            <a:endParaRPr lang="en-GB" sz="3100" dirty="0">
              <a:latin typeface="Verdana"/>
              <a:cs typeface="Verdana"/>
            </a:endParaRPr>
          </a:p>
        </p:txBody>
      </p:sp>
      <p:sp>
        <p:nvSpPr>
          <p:cNvPr id="5" name="object 5"/>
          <p:cNvSpPr txBox="1">
            <a:spLocks noGrp="1"/>
          </p:cNvSpPr>
          <p:nvPr>
            <p:ph type="body" idx="1"/>
          </p:nvPr>
        </p:nvSpPr>
        <p:spPr>
          <a:xfrm>
            <a:off x="1014060" y="1779204"/>
            <a:ext cx="4008384" cy="4393982"/>
          </a:xfrm>
          <a:prstGeom prst="rect">
            <a:avLst/>
          </a:prstGeom>
        </p:spPr>
        <p:txBody>
          <a:bodyPr vert="horz" lIns="0" tIns="2540" rIns="0" bIns="0" rtlCol="0">
            <a:normAutofit fontScale="92500" lnSpcReduction="20000"/>
          </a:bodyPr>
          <a:lstStyle/>
          <a:p>
            <a:r>
              <a:rPr lang="de-DE" sz="1800" b="1" dirty="0">
                <a:solidFill>
                  <a:srgbClr val="FF0000"/>
                </a:solidFill>
                <a:latin typeface="Calibri" panose="020F0502020204030204" pitchFamily="34" charset="0"/>
                <a:ea typeface="Calibri" panose="020F0502020204030204" pitchFamily="34" charset="0"/>
              </a:rPr>
              <a:t>Stärkster Rückgang der realen Mindestlöhne in diesem Jahrhundert</a:t>
            </a:r>
            <a:r>
              <a:rPr kumimoji="0" lang="en-GB"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 </a:t>
            </a:r>
            <a:r>
              <a:rPr lang="de-DE" sz="1800" b="1" dirty="0">
                <a:effectLst/>
                <a:latin typeface="Calibri" panose="020F0502020204030204" pitchFamily="34" charset="0"/>
                <a:ea typeface="Calibri" panose="020F0502020204030204" pitchFamily="34" charset="0"/>
              </a:rPr>
              <a:t>Die Löhne der am schlechtesten bezahlten Beschäftigten in Europa sind in diesem Jahr um bis zu 19 % gesunken </a:t>
            </a:r>
            <a:r>
              <a:rPr lang="de-DE" sz="1800" b="1" dirty="0">
                <a:solidFill>
                  <a:srgbClr val="FF0000"/>
                </a:solidFill>
                <a:latin typeface="Calibri" panose="020F0502020204030204" pitchFamily="34" charset="0"/>
              </a:rPr>
              <a:t>(da die Inflation viel höher ist als die ML-Erhöhungen, was zu einer Lohnkürzung führt!).</a:t>
            </a:r>
            <a:endParaRPr lang="en-GB" sz="1800" b="1" dirty="0">
              <a:solidFill>
                <a:srgbClr val="FF0000"/>
              </a:solidFill>
              <a:latin typeface="Calibri" panose="020F0502020204030204" pitchFamily="34" charset="0"/>
            </a:endParaRPr>
          </a:p>
          <a:p>
            <a:r>
              <a:rPr lang="de-DE" sz="1800" b="1" dirty="0">
                <a:solidFill>
                  <a:srgbClr val="FF0000"/>
                </a:solidFill>
                <a:latin typeface="Calibri" panose="020F0502020204030204" pitchFamily="34" charset="0"/>
              </a:rPr>
              <a:t>Es ist erst das zweite Mal seit dem Jahr 2000, dass das Wachstum der realen Mindestlöhne unter Null gefallen ist </a:t>
            </a:r>
            <a:r>
              <a:rPr lang="de-DE" sz="1800" dirty="0">
                <a:effectLst/>
                <a:latin typeface="Calibri" panose="020F0502020204030204" pitchFamily="34" charset="0"/>
                <a:ea typeface="Calibri" panose="020F0502020204030204" pitchFamily="34" charset="0"/>
              </a:rPr>
              <a:t>und dieser Einschnitt ist wesentlich höher </a:t>
            </a:r>
            <a:r>
              <a:rPr lang="en-GB" sz="1800" dirty="0">
                <a:effectLst/>
                <a:latin typeface="Calibri" panose="020F0502020204030204" pitchFamily="34" charset="0"/>
                <a:ea typeface="Calibri" panose="020F0502020204030204" pitchFamily="34" charset="0"/>
              </a:rPr>
              <a:t>- </a:t>
            </a:r>
            <a:r>
              <a:rPr lang="de-DE" sz="1800" b="1" dirty="0">
                <a:latin typeface="Calibri" panose="020F0502020204030204" pitchFamily="34" charset="0"/>
                <a:ea typeface="Calibri" panose="020F0502020204030204" pitchFamily="34" charset="0"/>
              </a:rPr>
              <a:t>a</a:t>
            </a:r>
            <a:r>
              <a:rPr lang="de-DE" sz="1800" b="1" dirty="0">
                <a:effectLst/>
                <a:latin typeface="Calibri" panose="020F0502020204030204" pitchFamily="34" charset="0"/>
                <a:ea typeface="Calibri" panose="020F0502020204030204" pitchFamily="34" charset="0"/>
              </a:rPr>
              <a:t>uf dem Höhepunkt der Sparmaßnahmen im Jahr 2012 betrug das reale Mindestlohnwachstum -0,7 % </a:t>
            </a:r>
            <a:r>
              <a:rPr lang="en-GB" sz="1800" b="1" dirty="0">
                <a:solidFill>
                  <a:srgbClr val="FF0000"/>
                </a:solidFill>
                <a:effectLst/>
                <a:latin typeface="Calibri" panose="020F0502020204030204" pitchFamily="34" charset="0"/>
                <a:ea typeface="Calibri" panose="020F0502020204030204" pitchFamily="34" charset="0"/>
              </a:rPr>
              <a:t>(der </a:t>
            </a:r>
            <a:r>
              <a:rPr lang="en-GB" sz="1800" b="1" dirty="0" err="1">
                <a:solidFill>
                  <a:srgbClr val="FF0000"/>
                </a:solidFill>
                <a:effectLst/>
                <a:latin typeface="Calibri" panose="020F0502020204030204" pitchFamily="34" charset="0"/>
                <a:ea typeface="Calibri" panose="020F0502020204030204" pitchFamily="34" charset="0"/>
              </a:rPr>
              <a:t>Durchschnitt</a:t>
            </a:r>
            <a:r>
              <a:rPr lang="en-GB" sz="1800" b="1" dirty="0">
                <a:solidFill>
                  <a:srgbClr val="FF0000"/>
                </a:solidFill>
                <a:effectLst/>
                <a:latin typeface="Calibri" panose="020F0502020204030204" pitchFamily="34" charset="0"/>
                <a:ea typeface="Calibri" panose="020F0502020204030204" pitchFamily="34" charset="0"/>
              </a:rPr>
              <a:t> </a:t>
            </a:r>
            <a:r>
              <a:rPr lang="en-GB" sz="1800" b="1" dirty="0" err="1">
                <a:solidFill>
                  <a:srgbClr val="FF0000"/>
                </a:solidFill>
                <a:effectLst/>
                <a:latin typeface="Calibri" panose="020F0502020204030204" pitchFamily="34" charset="0"/>
                <a:ea typeface="Calibri" panose="020F0502020204030204" pitchFamily="34" charset="0"/>
              </a:rPr>
              <a:t>heute</a:t>
            </a:r>
            <a:r>
              <a:rPr lang="en-GB" sz="1800" b="1" dirty="0">
                <a:solidFill>
                  <a:srgbClr val="FF0000"/>
                </a:solidFill>
                <a:effectLst/>
                <a:latin typeface="Calibri" panose="020F0502020204030204" pitchFamily="34" charset="0"/>
                <a:ea typeface="Calibri" panose="020F0502020204030204" pitchFamily="34" charset="0"/>
              </a:rPr>
              <a:t> </a:t>
            </a:r>
            <a:r>
              <a:rPr lang="en-GB" sz="1800" b="1" dirty="0" err="1">
                <a:solidFill>
                  <a:srgbClr val="FF0000"/>
                </a:solidFill>
                <a:effectLst/>
                <a:latin typeface="Calibri" panose="020F0502020204030204" pitchFamily="34" charset="0"/>
                <a:ea typeface="Calibri" panose="020F0502020204030204" pitchFamily="34" charset="0"/>
              </a:rPr>
              <a:t>liegt</a:t>
            </a:r>
            <a:r>
              <a:rPr lang="en-GB" sz="1800" b="1" dirty="0">
                <a:solidFill>
                  <a:srgbClr val="FF0000"/>
                </a:solidFill>
                <a:effectLst/>
                <a:latin typeface="Calibri" panose="020F0502020204030204" pitchFamily="34" charset="0"/>
                <a:ea typeface="Calibri" panose="020F0502020204030204" pitchFamily="34" charset="0"/>
              </a:rPr>
              <a:t> </a:t>
            </a:r>
            <a:r>
              <a:rPr lang="en-GB" sz="1800" b="1" dirty="0" err="1">
                <a:solidFill>
                  <a:srgbClr val="FF0000"/>
                </a:solidFill>
                <a:effectLst/>
                <a:latin typeface="Calibri" panose="020F0502020204030204" pitchFamily="34" charset="0"/>
                <a:ea typeface="Calibri" panose="020F0502020204030204" pitchFamily="34" charset="0"/>
              </a:rPr>
              <a:t>bei</a:t>
            </a:r>
            <a:r>
              <a:rPr lang="en-GB" sz="1800" b="1" dirty="0">
                <a:solidFill>
                  <a:srgbClr val="FF0000"/>
                </a:solidFill>
                <a:effectLst/>
                <a:latin typeface="Calibri" panose="020F0502020204030204" pitchFamily="34" charset="0"/>
                <a:ea typeface="Calibri" panose="020F0502020204030204" pitchFamily="34" charset="0"/>
              </a:rPr>
              <a:t> -5%).  </a:t>
            </a:r>
            <a:endParaRPr lang="en-BE" sz="1800" b="1" dirty="0">
              <a:solidFill>
                <a:srgbClr val="FF0000"/>
              </a:solidFill>
              <a:effectLst/>
              <a:latin typeface="Calibri" panose="020F0502020204030204" pitchFamily="34" charset="0"/>
              <a:ea typeface="Calibri" panose="020F0502020204030204" pitchFamily="34" charset="0"/>
            </a:endParaRPr>
          </a:p>
          <a:p>
            <a:r>
              <a:rPr lang="de-DE" sz="1800" b="1" dirty="0">
                <a:solidFill>
                  <a:srgbClr val="FF0000"/>
                </a:solidFill>
                <a:effectLst/>
                <a:latin typeface="Calibri" panose="020F0502020204030204" pitchFamily="34" charset="0"/>
                <a:ea typeface="Calibri" panose="020F0502020204030204" pitchFamily="34" charset="0"/>
              </a:rPr>
              <a:t>Die realen gesetzlichen Mindestlöhne sind seit letztem Sommer in Lettland (-19 %), Tschechien und Estland (-10 %) sowie der Slowakei (-8 %) am stärksten gesunken.  </a:t>
            </a:r>
            <a:endParaRPr lang="en-BE" sz="1800" b="1" dirty="0">
              <a:solidFill>
                <a:srgbClr val="FF0000"/>
              </a:solidFill>
              <a:effectLst/>
              <a:latin typeface="Calibri" panose="020F0502020204030204" pitchFamily="34" charset="0"/>
              <a:ea typeface="Calibri" panose="020F0502020204030204" pitchFamily="34" charset="0"/>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Chart, waterfall chart&#10;&#10;Description automatically generated">
            <a:extLst>
              <a:ext uri="{FF2B5EF4-FFF2-40B4-BE49-F238E27FC236}">
                <a16:creationId xmlns:a16="http://schemas.microsoft.com/office/drawing/2014/main" id="{37C509F9-D0E0-8BBC-9EF5-E18FD7EB8650}"/>
              </a:ext>
            </a:extLst>
          </p:cNvPr>
          <p:cNvPicPr>
            <a:picLocks noChangeAspect="1"/>
          </p:cNvPicPr>
          <p:nvPr/>
        </p:nvPicPr>
        <p:blipFill>
          <a:blip r:embed="rId2"/>
          <a:stretch>
            <a:fillRect/>
          </a:stretch>
        </p:blipFill>
        <p:spPr>
          <a:xfrm>
            <a:off x="5053550" y="1779204"/>
            <a:ext cx="6494983" cy="4193610"/>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bject 2"/>
          <p:cNvSpPr/>
          <p:nvPr/>
        </p:nvSpPr>
        <p:spPr>
          <a:xfrm>
            <a:off x="10001250" y="6122511"/>
            <a:ext cx="1651215" cy="36157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03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23068" y="1320975"/>
            <a:ext cx="4269692" cy="1025184"/>
          </a:xfrm>
          <a:prstGeom prst="rect">
            <a:avLst/>
          </a:prstGeom>
        </p:spPr>
        <p:txBody>
          <a:bodyPr vert="horz" lIns="0" tIns="13335" rIns="0" bIns="0" rtlCol="0">
            <a:noAutofit/>
          </a:bodyPr>
          <a:lstStyle/>
          <a:p>
            <a:pPr marL="12700">
              <a:spcBef>
                <a:spcPts val="105"/>
              </a:spcBef>
            </a:pPr>
            <a:r>
              <a:rPr lang="en-GB" sz="2000" b="1" spc="-5" dirty="0">
                <a:solidFill>
                  <a:srgbClr val="FF0000"/>
                </a:solidFill>
                <a:latin typeface="Verdana"/>
              </a:rPr>
              <a:t>Die </a:t>
            </a:r>
            <a:r>
              <a:rPr lang="en-GB" sz="2000" b="1" spc="-5" dirty="0" err="1">
                <a:solidFill>
                  <a:srgbClr val="FF0000"/>
                </a:solidFill>
                <a:latin typeface="Verdana"/>
              </a:rPr>
              <a:t>Beschäftigten</a:t>
            </a:r>
            <a:r>
              <a:rPr lang="en-GB" sz="2000" b="1" spc="-5" dirty="0">
                <a:solidFill>
                  <a:srgbClr val="FF0000"/>
                </a:solidFill>
                <a:latin typeface="Verdana"/>
              </a:rPr>
              <a:t> </a:t>
            </a:r>
            <a:r>
              <a:rPr lang="en-GB" sz="2000" b="1" spc="-5" dirty="0" err="1">
                <a:solidFill>
                  <a:srgbClr val="FF0000"/>
                </a:solidFill>
                <a:latin typeface="Verdana"/>
              </a:rPr>
              <a:t>brauchen</a:t>
            </a:r>
            <a:r>
              <a:rPr lang="en-GB" sz="2000" b="1" spc="-5" dirty="0">
                <a:solidFill>
                  <a:srgbClr val="FF0000"/>
                </a:solidFill>
                <a:latin typeface="Verdana"/>
              </a:rPr>
              <a:t> </a:t>
            </a:r>
            <a:r>
              <a:rPr lang="en-GB" sz="2000" b="1" spc="-5" dirty="0" err="1">
                <a:solidFill>
                  <a:srgbClr val="FF0000"/>
                </a:solidFill>
                <a:latin typeface="Verdana"/>
              </a:rPr>
              <a:t>eine</a:t>
            </a:r>
            <a:r>
              <a:rPr lang="en-GB" sz="2000" b="1" spc="-5" dirty="0">
                <a:solidFill>
                  <a:srgbClr val="FF0000"/>
                </a:solidFill>
                <a:latin typeface="Verdana"/>
              </a:rPr>
              <a:t> </a:t>
            </a:r>
            <a:r>
              <a:rPr lang="en-GB" sz="2000" b="1" spc="-5" dirty="0" err="1">
                <a:solidFill>
                  <a:srgbClr val="FF0000"/>
                </a:solidFill>
                <a:latin typeface="Verdana"/>
              </a:rPr>
              <a:t>Lohnerhöhung</a:t>
            </a:r>
            <a:r>
              <a:rPr lang="en-GB" sz="2000" b="1" spc="-5" dirty="0">
                <a:solidFill>
                  <a:srgbClr val="FF0000"/>
                </a:solidFill>
                <a:latin typeface="Verdana"/>
              </a:rPr>
              <a:t> und </a:t>
            </a:r>
            <a:r>
              <a:rPr lang="en-GB" sz="2000" b="1" spc="-5" dirty="0" err="1">
                <a:solidFill>
                  <a:srgbClr val="FF0000"/>
                </a:solidFill>
                <a:latin typeface="Verdana"/>
              </a:rPr>
              <a:t>große</a:t>
            </a:r>
            <a:r>
              <a:rPr lang="en-GB" sz="2000" b="1" spc="-5" dirty="0">
                <a:solidFill>
                  <a:srgbClr val="FF0000"/>
                </a:solidFill>
                <a:latin typeface="Verdana"/>
              </a:rPr>
              <a:t> </a:t>
            </a:r>
            <a:r>
              <a:rPr lang="en-GB" sz="2000" b="1" spc="-5" dirty="0" err="1">
                <a:solidFill>
                  <a:srgbClr val="FF0000"/>
                </a:solidFill>
                <a:latin typeface="Verdana"/>
              </a:rPr>
              <a:t>Unternehmen</a:t>
            </a:r>
            <a:r>
              <a:rPr lang="en-GB" sz="2000" b="1" spc="-5" dirty="0">
                <a:solidFill>
                  <a:srgbClr val="FF0000"/>
                </a:solidFill>
                <a:latin typeface="Verdana"/>
              </a:rPr>
              <a:t> </a:t>
            </a:r>
            <a:r>
              <a:rPr lang="en-GB" sz="2000" b="1" spc="-5" dirty="0" err="1">
                <a:solidFill>
                  <a:srgbClr val="FF0000"/>
                </a:solidFill>
                <a:latin typeface="Verdana"/>
              </a:rPr>
              <a:t>können</a:t>
            </a:r>
            <a:r>
              <a:rPr lang="en-GB" sz="2000" b="1" spc="-5" dirty="0">
                <a:solidFill>
                  <a:srgbClr val="FF0000"/>
                </a:solidFill>
                <a:latin typeface="Verdana"/>
              </a:rPr>
              <a:t> </a:t>
            </a:r>
            <a:r>
              <a:rPr lang="en-GB" sz="2000" b="1" spc="-5" dirty="0" err="1">
                <a:solidFill>
                  <a:srgbClr val="FF0000"/>
                </a:solidFill>
                <a:latin typeface="Verdana"/>
              </a:rPr>
              <a:t>sich</a:t>
            </a:r>
            <a:r>
              <a:rPr lang="en-GB" sz="2000" b="1" spc="-5" dirty="0">
                <a:solidFill>
                  <a:srgbClr val="FF0000"/>
                </a:solidFill>
                <a:latin typeface="Verdana"/>
              </a:rPr>
              <a:t> das </a:t>
            </a:r>
            <a:r>
              <a:rPr lang="en-GB" sz="2000" b="1" spc="-5" dirty="0" err="1">
                <a:solidFill>
                  <a:srgbClr val="FF0000"/>
                </a:solidFill>
                <a:latin typeface="Verdana"/>
              </a:rPr>
              <a:t>auch</a:t>
            </a:r>
            <a:r>
              <a:rPr lang="en-GB" sz="2000" b="1" spc="-5" dirty="0">
                <a:solidFill>
                  <a:srgbClr val="FF0000"/>
                </a:solidFill>
                <a:latin typeface="Verdana"/>
              </a:rPr>
              <a:t> </a:t>
            </a:r>
            <a:r>
              <a:rPr lang="en-GB" sz="2000" b="1" spc="-5" dirty="0" err="1">
                <a:solidFill>
                  <a:srgbClr val="FF0000"/>
                </a:solidFill>
                <a:latin typeface="Verdana"/>
              </a:rPr>
              <a:t>leisten</a:t>
            </a:r>
            <a:r>
              <a:rPr lang="en-GB" sz="2000" b="1" spc="-5" dirty="0">
                <a:solidFill>
                  <a:srgbClr val="FF0000"/>
                </a:solidFill>
                <a:latin typeface="Verdana"/>
              </a:rPr>
              <a:t>!</a:t>
            </a:r>
            <a:br>
              <a:rPr lang="en-GB" sz="2000" b="1" spc="-5" dirty="0">
                <a:solidFill>
                  <a:srgbClr val="FF0000"/>
                </a:solidFill>
                <a:latin typeface="Verdana"/>
              </a:rPr>
            </a:br>
            <a:endParaRPr lang="en-GB" sz="2000" b="1" spc="-5" dirty="0">
              <a:solidFill>
                <a:srgbClr val="FF0000"/>
              </a:solidFill>
              <a:latin typeface="Verdana"/>
            </a:endParaRPr>
          </a:p>
        </p:txBody>
      </p:sp>
      <p:sp>
        <p:nvSpPr>
          <p:cNvPr id="5" name="object 5"/>
          <p:cNvSpPr txBox="1">
            <a:spLocks noGrp="1"/>
          </p:cNvSpPr>
          <p:nvPr>
            <p:ph type="body" idx="1"/>
          </p:nvPr>
        </p:nvSpPr>
        <p:spPr>
          <a:xfrm>
            <a:off x="648931" y="2438400"/>
            <a:ext cx="3505494" cy="3785419"/>
          </a:xfrm>
          <a:prstGeom prst="rect">
            <a:avLst/>
          </a:prstGeom>
        </p:spPr>
        <p:txBody>
          <a:bodyPr vert="horz" lIns="0" tIns="2540" rIns="0" bIns="0" rtlCol="0">
            <a:normAutofit/>
          </a:bodyPr>
          <a:lstStyle/>
          <a:p>
            <a:pPr marL="0" indent="0">
              <a:spcBef>
                <a:spcPts val="600"/>
              </a:spcBef>
              <a:spcAft>
                <a:spcPts val="600"/>
              </a:spcAft>
              <a:buNone/>
            </a:pPr>
            <a:endParaRPr lang="en-US" sz="2000" dirty="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kumimoji="0" lang="nl-BE" sz="2000" b="0" i="0" u="none" strike="noStrike" kern="1200" cap="none" spc="0" normalizeH="0" baseline="0" noProof="0" dirty="0">
              <a:ln>
                <a:noFill/>
              </a:ln>
              <a:effectLst/>
              <a:uLnTx/>
              <a:uFillTx/>
              <a:latin typeface="Calibri"/>
              <a:ea typeface="+mn-ea"/>
              <a:cs typeface="Calibri"/>
            </a:endParaRPr>
          </a:p>
        </p:txBody>
      </p:sp>
      <p:sp>
        <p:nvSpPr>
          <p:cNvPr id="2" name="object 2"/>
          <p:cNvSpPr/>
          <p:nvPr/>
        </p:nvSpPr>
        <p:spPr>
          <a:xfrm>
            <a:off x="133459" y="100292"/>
            <a:ext cx="1651215" cy="36157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2E97CFA-419E-E4A7-412C-35709BA08962}"/>
              </a:ext>
            </a:extLst>
          </p:cNvPr>
          <p:cNvPicPr>
            <a:picLocks noChangeAspect="1"/>
          </p:cNvPicPr>
          <p:nvPr/>
        </p:nvPicPr>
        <p:blipFill>
          <a:blip r:embed="rId3"/>
          <a:stretch>
            <a:fillRect/>
          </a:stretch>
        </p:blipFill>
        <p:spPr>
          <a:xfrm>
            <a:off x="5177090" y="74559"/>
            <a:ext cx="6750309" cy="3843570"/>
          </a:xfrm>
          <a:prstGeom prst="rect">
            <a:avLst/>
          </a:prstGeom>
        </p:spPr>
      </p:pic>
      <p:pic>
        <p:nvPicPr>
          <p:cNvPr id="9" name="Picture 8">
            <a:extLst>
              <a:ext uri="{FF2B5EF4-FFF2-40B4-BE49-F238E27FC236}">
                <a16:creationId xmlns:a16="http://schemas.microsoft.com/office/drawing/2014/main" id="{9942F410-9307-A35C-6157-0369D2AEC6B2}"/>
              </a:ext>
            </a:extLst>
          </p:cNvPr>
          <p:cNvPicPr>
            <a:picLocks noChangeAspect="1"/>
          </p:cNvPicPr>
          <p:nvPr/>
        </p:nvPicPr>
        <p:blipFill>
          <a:blip r:embed="rId4"/>
          <a:stretch>
            <a:fillRect/>
          </a:stretch>
        </p:blipFill>
        <p:spPr>
          <a:xfrm>
            <a:off x="264601" y="3113871"/>
            <a:ext cx="4786626" cy="3282258"/>
          </a:xfrm>
          <a:prstGeom prst="rect">
            <a:avLst/>
          </a:prstGeom>
        </p:spPr>
      </p:pic>
      <p:sp>
        <p:nvSpPr>
          <p:cNvPr id="11" name="Rectangle: Rounded Corners 10">
            <a:extLst>
              <a:ext uri="{FF2B5EF4-FFF2-40B4-BE49-F238E27FC236}">
                <a16:creationId xmlns:a16="http://schemas.microsoft.com/office/drawing/2014/main" id="{B2FD0FF8-4FF6-BEDE-B7A5-EC9A4767E0C1}"/>
              </a:ext>
            </a:extLst>
          </p:cNvPr>
          <p:cNvSpPr/>
          <p:nvPr/>
        </p:nvSpPr>
        <p:spPr>
          <a:xfrm>
            <a:off x="5544160" y="3989453"/>
            <a:ext cx="5998909" cy="247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FFFFFF"/>
                </a:solidFill>
                <a:effectLst/>
                <a:uLnTx/>
                <a:uFillTx/>
                <a:latin typeface="Calibri" panose="020F0502020204030204"/>
                <a:ea typeface="+mn-ea"/>
                <a:cs typeface="+mn-cs"/>
              </a:rPr>
              <a:t>Rekordgewinne in einigen Branchen: Energie, Stahl, Pharmazie, Automobil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Die Reallöhne schrumpfen, während die Dividendenausschüttungen schneller steigen als die Inflation. Die Dividendenausschüttungen lagen im zweiten Quartal dieses Jahres um 15,5 % höher als im gleichen Quartal des Vorpandemiejahres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FFFFFF"/>
                </a:solidFill>
                <a:effectLst/>
                <a:uLnTx/>
                <a:uFillTx/>
                <a:latin typeface="Calibri" panose="020F0502020204030204"/>
                <a:ea typeface="+mn-ea"/>
                <a:cs typeface="+mn-cs"/>
              </a:rPr>
              <a:t>Europäische und britische Unternehmen waren die Haupttriebkräfte des weltweiten Dividendenwachstums im zweiten Quartal. Europäische Unternehmen haben ihre Ausschüttung an die Aktionäre im Vergleich zum Vorjahr um 28,7% in Euro erhöht</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R="0" lvl="0" algn="l" defTabSz="914400" rtl="0" eaLnBrk="1" fontAlgn="auto" latinLnBrk="0" hangingPunct="1">
              <a:lnSpc>
                <a:spcPct val="100000"/>
              </a:lnSpc>
              <a:spcBef>
                <a:spcPts val="0"/>
              </a:spcBef>
              <a:spcAft>
                <a:spcPts val="0"/>
              </a:spcAft>
              <a:buClrTx/>
              <a:buSzTx/>
              <a:tabLst/>
              <a:defRPr/>
            </a:pPr>
            <a:endParaRPr lang="en-B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03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A2D5383-5763-B024-9843-1A74ACB57C1D}"/>
              </a:ext>
            </a:extLst>
          </p:cNvPr>
          <p:cNvSpPr>
            <a:spLocks noGrp="1"/>
          </p:cNvSpPr>
          <p:nvPr>
            <p:ph idx="1"/>
          </p:nvPr>
        </p:nvSpPr>
        <p:spPr>
          <a:xfrm>
            <a:off x="838200" y="1127464"/>
            <a:ext cx="4266460" cy="5049499"/>
          </a:xfrm>
        </p:spPr>
        <p:txBody>
          <a:bodyPr>
            <a:normAutofit fontScale="92500" lnSpcReduction="10000"/>
          </a:bodyPr>
          <a:lstStyle/>
          <a:p>
            <a:r>
              <a:rPr lang="de-DE" sz="2800" b="1" spc="-5" dirty="0">
                <a:solidFill>
                  <a:srgbClr val="FF0000"/>
                </a:solidFill>
                <a:latin typeface="Verdana"/>
                <a:cs typeface="Verdana"/>
              </a:rPr>
              <a:t>Die Gewinne fließen nicht in Investitionen, sondern in die Taschen der Aktionäre!</a:t>
            </a:r>
            <a:br>
              <a:rPr lang="en-GB" sz="2800" b="1" spc="-5" dirty="0">
                <a:solidFill>
                  <a:srgbClr val="FF0000"/>
                </a:solidFill>
                <a:latin typeface="Verdana"/>
                <a:cs typeface="Verdana"/>
              </a:rPr>
            </a:br>
            <a:r>
              <a:rPr lang="de-DE" sz="2800" b="1" spc="-5" dirty="0">
                <a:latin typeface="Verdana"/>
                <a:cs typeface="Verdana"/>
              </a:rPr>
              <a:t>Wir brauchen dringend eine Umverteilung durch </a:t>
            </a:r>
            <a:r>
              <a:rPr lang="de-DE" sz="3000" b="1" spc="-5" dirty="0">
                <a:solidFill>
                  <a:schemeClr val="accent1"/>
                </a:solidFill>
                <a:latin typeface="Verdana"/>
                <a:ea typeface="+mj-ea"/>
              </a:rPr>
              <a:t>gerechte Besteuerung, </a:t>
            </a:r>
            <a:r>
              <a:rPr lang="de-DE" sz="3000" b="1" spc="-5" dirty="0" err="1">
                <a:solidFill>
                  <a:schemeClr val="accent1"/>
                </a:solidFill>
                <a:latin typeface="Verdana"/>
                <a:ea typeface="+mj-ea"/>
              </a:rPr>
              <a:t>Branchentarifver</a:t>
            </a:r>
            <a:r>
              <a:rPr lang="de-DE" sz="3000" b="1" spc="-5" dirty="0">
                <a:solidFill>
                  <a:schemeClr val="accent1"/>
                </a:solidFill>
                <a:latin typeface="Verdana"/>
                <a:ea typeface="+mj-ea"/>
              </a:rPr>
              <a:t>-handlungen und Lohnerhöhungen</a:t>
            </a:r>
            <a:r>
              <a:rPr lang="de-DE" sz="2800" b="1" spc="-5" dirty="0">
                <a:latin typeface="Verdana"/>
                <a:cs typeface="Verdana"/>
              </a:rPr>
              <a:t>!</a:t>
            </a:r>
            <a:endParaRPr lang="en-BE" dirty="0"/>
          </a:p>
        </p:txBody>
      </p:sp>
      <p:sp>
        <p:nvSpPr>
          <p:cNvPr id="4" name="Fußzeilenplatzhalter 3">
            <a:extLst>
              <a:ext uri="{FF2B5EF4-FFF2-40B4-BE49-F238E27FC236}">
                <a16:creationId xmlns:a16="http://schemas.microsoft.com/office/drawing/2014/main" id="{BE23C8D7-8CC0-98F2-50F6-49CB44885827}"/>
              </a:ext>
            </a:extLst>
          </p:cNvPr>
          <p:cNvSpPr>
            <a:spLocks noGrp="1"/>
          </p:cNvSpPr>
          <p:nvPr>
            <p:ph type="ftr" sz="quarter" idx="11"/>
          </p:nvPr>
        </p:nvSpPr>
        <p:spPr/>
        <p:txBody>
          <a:bodyPr/>
          <a:lstStyle/>
          <a:p>
            <a:r>
              <a:rPr lang="en-GB"/>
              <a:t>Presentation title</a:t>
            </a:r>
            <a:endParaRPr lang="en-BE"/>
          </a:p>
        </p:txBody>
      </p:sp>
      <p:sp>
        <p:nvSpPr>
          <p:cNvPr id="5" name="Foliennummernplatzhalter 4">
            <a:extLst>
              <a:ext uri="{FF2B5EF4-FFF2-40B4-BE49-F238E27FC236}">
                <a16:creationId xmlns:a16="http://schemas.microsoft.com/office/drawing/2014/main" id="{DA5FCF5D-0443-3FE2-D003-B1FA4B47A69D}"/>
              </a:ext>
            </a:extLst>
          </p:cNvPr>
          <p:cNvSpPr>
            <a:spLocks noGrp="1"/>
          </p:cNvSpPr>
          <p:nvPr>
            <p:ph type="sldNum" sz="quarter" idx="12"/>
          </p:nvPr>
        </p:nvSpPr>
        <p:spPr/>
        <p:txBody>
          <a:bodyPr/>
          <a:lstStyle/>
          <a:p>
            <a:fld id="{73A0EEE5-D7C8-134E-8566-B8063E6CCBBD}" type="slidenum">
              <a:rPr lang="de-DE" smtClean="0"/>
              <a:t>7</a:t>
            </a:fld>
            <a:endParaRPr lang="de-DE"/>
          </a:p>
        </p:txBody>
      </p:sp>
      <p:pic>
        <p:nvPicPr>
          <p:cNvPr id="6" name="Picture 6">
            <a:extLst>
              <a:ext uri="{FF2B5EF4-FFF2-40B4-BE49-F238E27FC236}">
                <a16:creationId xmlns:a16="http://schemas.microsoft.com/office/drawing/2014/main" id="{8AD40EE9-B5C9-1B16-9265-B20A93310C49}"/>
              </a:ext>
            </a:extLst>
          </p:cNvPr>
          <p:cNvPicPr>
            <a:picLocks noChangeAspect="1"/>
          </p:cNvPicPr>
          <p:nvPr/>
        </p:nvPicPr>
        <p:blipFill>
          <a:blip r:embed="rId2"/>
          <a:stretch>
            <a:fillRect/>
          </a:stretch>
        </p:blipFill>
        <p:spPr>
          <a:xfrm>
            <a:off x="5122196" y="1354042"/>
            <a:ext cx="7069804" cy="4251947"/>
          </a:xfrm>
          <a:prstGeom prst="rect">
            <a:avLst/>
          </a:prstGeom>
        </p:spPr>
      </p:pic>
    </p:spTree>
    <p:extLst>
      <p:ext uri="{BB962C8B-B14F-4D97-AF65-F5344CB8AC3E}">
        <p14:creationId xmlns:p14="http://schemas.microsoft.com/office/powerpoint/2010/main" val="3419312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4542" y="0"/>
            <a:ext cx="11259457" cy="1220958"/>
          </a:xfrm>
          <a:prstGeom prst="rect">
            <a:avLst/>
          </a:prstGeom>
        </p:spPr>
        <p:txBody>
          <a:bodyPr vert="horz" lIns="0" tIns="13335" rIns="0" bIns="0" rtlCol="0">
            <a:noAutofit/>
          </a:bodyPr>
          <a:lstStyle/>
          <a:p>
            <a:pPr marL="12700">
              <a:spcBef>
                <a:spcPts val="105"/>
              </a:spcBef>
            </a:pPr>
            <a:r>
              <a:rPr lang="en-GB" sz="1600" b="1" spc="-5" dirty="0" err="1">
                <a:solidFill>
                  <a:srgbClr val="FF0000"/>
                </a:solidFill>
                <a:latin typeface="Verdana"/>
                <a:cs typeface="Verdana"/>
              </a:rPr>
              <a:t>Umverteilungskrise</a:t>
            </a:r>
            <a:r>
              <a:rPr lang="en-GB" sz="1600" b="1" spc="-5" dirty="0">
                <a:solidFill>
                  <a:srgbClr val="FF0000"/>
                </a:solidFill>
                <a:latin typeface="Verdana"/>
                <a:cs typeface="Verdana"/>
              </a:rPr>
              <a:t>: </a:t>
            </a:r>
            <a:r>
              <a:rPr lang="de-DE" sz="1600" b="1" spc="-5" dirty="0">
                <a:solidFill>
                  <a:srgbClr val="FF0000"/>
                </a:solidFill>
                <a:latin typeface="Verdana"/>
                <a:cs typeface="Verdana"/>
              </a:rPr>
              <a:t>Explosion der Ungleichheit geht weiter</a:t>
            </a:r>
            <a:r>
              <a:rPr lang="en-GB" sz="1600" b="1" spc="-5" dirty="0">
                <a:solidFill>
                  <a:srgbClr val="FF0000"/>
                </a:solidFill>
                <a:latin typeface="Verdana"/>
                <a:cs typeface="Verdana"/>
              </a:rPr>
              <a:t>! </a:t>
            </a:r>
            <a:br>
              <a:rPr lang="en-GB" sz="1600" b="1" spc="-5" dirty="0">
                <a:solidFill>
                  <a:srgbClr val="FF0000"/>
                </a:solidFill>
                <a:latin typeface="Verdana"/>
                <a:cs typeface="Verdana"/>
              </a:rPr>
            </a:br>
            <a:r>
              <a:rPr lang="de-DE" sz="1600" b="1" spc="-5" dirty="0">
                <a:solidFill>
                  <a:schemeClr val="accent1"/>
                </a:solidFill>
                <a:latin typeface="Verdana"/>
                <a:cs typeface="Verdana"/>
              </a:rPr>
              <a:t>Wir brauchen eine gerechtere Besteuerung und Branchentarifverhandlungen für eine gerechtere Umverteilung!</a:t>
            </a:r>
            <a:endParaRPr lang="en-GB" sz="1600" dirty="0">
              <a:latin typeface="Verdana"/>
              <a:cs typeface="Verdana"/>
            </a:endParaRPr>
          </a:p>
        </p:txBody>
      </p:sp>
      <p:sp>
        <p:nvSpPr>
          <p:cNvPr id="5" name="object 5"/>
          <p:cNvSpPr txBox="1">
            <a:spLocks noGrp="1"/>
          </p:cNvSpPr>
          <p:nvPr>
            <p:ph type="body" idx="1"/>
          </p:nvPr>
        </p:nvSpPr>
        <p:spPr>
          <a:xfrm>
            <a:off x="648931" y="2438400"/>
            <a:ext cx="3505494" cy="3785419"/>
          </a:xfrm>
          <a:prstGeom prst="rect">
            <a:avLst/>
          </a:prstGeom>
        </p:spPr>
        <p:txBody>
          <a:bodyPr vert="horz" lIns="0" tIns="2540" rIns="0" bIns="0" rtlCol="0">
            <a:normAutofit/>
          </a:bodyPr>
          <a:lstStyle/>
          <a:p>
            <a:pPr marL="0" indent="0">
              <a:spcBef>
                <a:spcPts val="600"/>
              </a:spcBef>
              <a:spcAft>
                <a:spcPts val="600"/>
              </a:spcAft>
              <a:buNone/>
            </a:pPr>
            <a:endParaRPr lang="en-US" sz="2000" dirty="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kumimoji="0" lang="nl-BE" sz="2000" b="0" i="0" u="none" strike="noStrike" kern="1200" cap="none" spc="0" normalizeH="0" baseline="0" noProof="0" dirty="0">
              <a:ln>
                <a:noFill/>
              </a:ln>
              <a:effectLst/>
              <a:uLnTx/>
              <a:uFillTx/>
              <a:latin typeface="Calibri"/>
              <a:ea typeface="+mn-ea"/>
              <a:cs typeface="Calibri"/>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B2FD0FF8-4FF6-BEDE-B7A5-EC9A4767E0C1}"/>
              </a:ext>
            </a:extLst>
          </p:cNvPr>
          <p:cNvSpPr/>
          <p:nvPr/>
        </p:nvSpPr>
        <p:spPr>
          <a:xfrm>
            <a:off x="8928100" y="980050"/>
            <a:ext cx="3114112" cy="5487404"/>
          </a:xfrm>
          <a:prstGeom prst="roundRect">
            <a:avLst>
              <a:gd name="adj" fmla="val 34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lvl="0" indent="-285750" algn="just">
              <a:lnSpc>
                <a:spcPct val="107000"/>
              </a:lnSpc>
              <a:spcAft>
                <a:spcPts val="800"/>
              </a:spcAft>
              <a:buFont typeface="Arial" panose="020B0604020202020204" pitchFamily="34" charset="0"/>
              <a:buChar char="•"/>
            </a:pPr>
            <a:r>
              <a:rPr lang="de-DE" sz="1200" dirty="0">
                <a:effectLst/>
                <a:latin typeface="Calibri" panose="020F0502020204030204" pitchFamily="34" charset="0"/>
                <a:ea typeface="Calibri" panose="020F0502020204030204" pitchFamily="34" charset="0"/>
                <a:cs typeface="Times New Roman" panose="02020603050405020304" pitchFamily="18" charset="0"/>
              </a:rPr>
              <a:t>Globale Vermögensungleichheit stieg während der Pandemie</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Zahl der Superreichen stieg um ein Fünftel (2021 laut </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Credit</a:t>
            </a:r>
            <a:r>
              <a:rPr lang="de-DE" sz="1200" dirty="0">
                <a:effectLst/>
                <a:latin typeface="Calibri" panose="020F0502020204030204" pitchFamily="34" charset="0"/>
                <a:ea typeface="Calibri" panose="020F0502020204030204" pitchFamily="34" charset="0"/>
                <a:cs typeface="Times New Roman" panose="02020603050405020304" pitchFamily="18" charset="0"/>
              </a:rPr>
              <a:t> Suisse Global 21% mehr Menschen mit einem Vermögen von 100 Millionen Dollar); mehr als 1000 Menschen allein in Deutschland</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FFFFFF"/>
                </a:solidFill>
                <a:uLnTx/>
                <a:uFillTx/>
                <a:latin typeface="Calibri" panose="020F0502020204030204" pitchFamily="34" charset="0"/>
                <a:ea typeface="Calibri" panose="020F0502020204030204" pitchFamily="34" charset="0"/>
                <a:cs typeface="Times New Roman" panose="02020603050405020304" pitchFamily="18" charset="0"/>
              </a:rPr>
              <a:t>Ungleichheit auch bei Anti-Krisenmaßnahmen, was die Gefahr birgt, dass sich die wirtschaftliche Kluft in Europa vergrößert: Länder mit größerem fiskalischen Spielraum werden weiterhin Geld pumpen können, während Länder mit fiskalischen Zwängen dies nicht tun werden</a:t>
            </a:r>
            <a:r>
              <a:rPr lang="en-GB"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de-DE"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Erforderliche Reform der wirtschaftspolitischen Steuerung</a:t>
            </a:r>
            <a:endParaRPr kumimoji="0" lang="en-BE" sz="1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Picture 11" descr="Chart, line chart&#10;&#10;Description automatically generated">
            <a:extLst>
              <a:ext uri="{FF2B5EF4-FFF2-40B4-BE49-F238E27FC236}">
                <a16:creationId xmlns:a16="http://schemas.microsoft.com/office/drawing/2014/main" id="{CF246117-2C15-371A-39E4-51F5F41F4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049"/>
            <a:ext cx="8680496" cy="5829300"/>
          </a:xfrm>
          <a:prstGeom prst="rect">
            <a:avLst/>
          </a:prstGeom>
        </p:spPr>
      </p:pic>
    </p:spTree>
    <p:extLst>
      <p:ext uri="{BB962C8B-B14F-4D97-AF65-F5344CB8AC3E}">
        <p14:creationId xmlns:p14="http://schemas.microsoft.com/office/powerpoint/2010/main" val="292247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9789" y="295709"/>
            <a:ext cx="11534212" cy="1025184"/>
          </a:xfrm>
          <a:prstGeom prst="rect">
            <a:avLst/>
          </a:prstGeom>
        </p:spPr>
        <p:txBody>
          <a:bodyPr vert="horz" lIns="0" tIns="13335" rIns="0" bIns="0" rtlCol="0">
            <a:noAutofit/>
          </a:bodyPr>
          <a:lstStyle/>
          <a:p>
            <a:pPr marL="12700">
              <a:spcBef>
                <a:spcPts val="105"/>
              </a:spcBef>
            </a:pPr>
            <a:r>
              <a:rPr lang="de-DE" sz="1600" b="1" spc="-5" dirty="0">
                <a:solidFill>
                  <a:srgbClr val="FF0000"/>
                </a:solidFill>
                <a:latin typeface="Verdana"/>
                <a:cs typeface="Verdana"/>
              </a:rPr>
              <a:t>Gefahr von sozialen Unruhen und dem Aufstieg rechtsextremer Parteien!</a:t>
            </a:r>
            <a:br>
              <a:rPr lang="de-DE" sz="1600" b="1" spc="-5" dirty="0">
                <a:solidFill>
                  <a:srgbClr val="FF0000"/>
                </a:solidFill>
                <a:latin typeface="Verdana"/>
                <a:cs typeface="Verdana"/>
              </a:rPr>
            </a:br>
            <a:r>
              <a:rPr lang="de-DE" sz="1600" b="1" spc="-5" dirty="0">
                <a:solidFill>
                  <a:schemeClr val="accent1"/>
                </a:solidFill>
                <a:latin typeface="Verdana"/>
                <a:cs typeface="Verdana"/>
              </a:rPr>
              <a:t>Gering- und Mittelverdiener werden ausgepresst. Ungleichheit ist spürbar und wird bei Wahlen thematisiert</a:t>
            </a:r>
            <a:r>
              <a:rPr lang="en-GB" sz="1600" b="1" spc="-5" dirty="0">
                <a:solidFill>
                  <a:srgbClr val="FF0000"/>
                </a:solidFill>
                <a:latin typeface="Verdana"/>
                <a:cs typeface="Verdana"/>
              </a:rPr>
              <a:t>(</a:t>
            </a:r>
            <a:r>
              <a:rPr lang="de-DE" sz="1600" b="1" spc="-5" dirty="0">
                <a:solidFill>
                  <a:srgbClr val="FF0000"/>
                </a:solidFill>
                <a:latin typeface="Verdana"/>
                <a:cs typeface="Verdana"/>
              </a:rPr>
              <a:t>Die Wähler*innen werden von den einfachen Antworten der extremen Rechten angezogen.) Wir dürfen ihnen nicht die Bühne überlassen! Wir müssen mobilisieren </a:t>
            </a:r>
            <a:r>
              <a:rPr lang="en-GB" sz="1600" b="1" spc="-5" dirty="0">
                <a:solidFill>
                  <a:srgbClr val="FF0000"/>
                </a:solidFill>
                <a:latin typeface="Verdana"/>
                <a:cs typeface="Verdana"/>
              </a:rPr>
              <a:t>“</a:t>
            </a:r>
            <a:r>
              <a:rPr lang="en-GB" sz="1600" b="1" spc="-5" dirty="0" err="1">
                <a:solidFill>
                  <a:srgbClr val="FF0000"/>
                </a:solidFill>
                <a:latin typeface="Verdana"/>
                <a:cs typeface="Verdana"/>
              </a:rPr>
              <a:t>Gemeinsam</a:t>
            </a:r>
            <a:r>
              <a:rPr lang="en-GB" sz="1600" b="1" spc="-5" dirty="0">
                <a:solidFill>
                  <a:srgbClr val="FF0000"/>
                </a:solidFill>
                <a:latin typeface="Verdana"/>
                <a:cs typeface="Verdana"/>
              </a:rPr>
              <a:t>. </a:t>
            </a:r>
            <a:r>
              <a:rPr lang="en-GB" sz="1600" b="1" spc="-5" dirty="0" err="1">
                <a:solidFill>
                  <a:srgbClr val="FF0000"/>
                </a:solidFill>
                <a:latin typeface="Verdana"/>
                <a:cs typeface="Verdana"/>
              </a:rPr>
              <a:t>Handeln</a:t>
            </a:r>
            <a:r>
              <a:rPr lang="en-GB" sz="1600" b="1" spc="-5" dirty="0">
                <a:solidFill>
                  <a:srgbClr val="FF0000"/>
                </a:solidFill>
                <a:latin typeface="Verdana"/>
                <a:cs typeface="Verdana"/>
              </a:rPr>
              <a:t>. Für </a:t>
            </a:r>
            <a:r>
              <a:rPr lang="en-GB" sz="1600" b="1" spc="-5" dirty="0" err="1">
                <a:solidFill>
                  <a:srgbClr val="FF0000"/>
                </a:solidFill>
                <a:latin typeface="Verdana"/>
                <a:cs typeface="Verdana"/>
              </a:rPr>
              <a:t>höhere</a:t>
            </a:r>
            <a:r>
              <a:rPr lang="en-GB" sz="1600" b="1" spc="-5" dirty="0">
                <a:solidFill>
                  <a:srgbClr val="FF0000"/>
                </a:solidFill>
                <a:latin typeface="Verdana"/>
                <a:cs typeface="Verdana"/>
              </a:rPr>
              <a:t> </a:t>
            </a:r>
            <a:r>
              <a:rPr lang="en-GB" sz="1600" b="1" spc="-5" dirty="0" err="1">
                <a:solidFill>
                  <a:srgbClr val="FF0000"/>
                </a:solidFill>
                <a:latin typeface="Verdana"/>
                <a:cs typeface="Verdana"/>
              </a:rPr>
              <a:t>Löhne</a:t>
            </a:r>
            <a:r>
              <a:rPr lang="en-GB" sz="1600" b="1" spc="-5" dirty="0">
                <a:solidFill>
                  <a:srgbClr val="FF0000"/>
                </a:solidFill>
                <a:latin typeface="Verdana"/>
                <a:cs typeface="Verdana"/>
              </a:rPr>
              <a:t>!”</a:t>
            </a:r>
            <a:br>
              <a:rPr lang="en-GB" sz="2800" b="1" spc="-5" dirty="0">
                <a:latin typeface="Verdana"/>
                <a:cs typeface="Verdana"/>
              </a:rPr>
            </a:br>
            <a:endParaRPr lang="en-GB" sz="2800" dirty="0">
              <a:latin typeface="Verdana"/>
              <a:cs typeface="Verdana"/>
            </a:endParaRPr>
          </a:p>
        </p:txBody>
      </p:sp>
      <p:sp>
        <p:nvSpPr>
          <p:cNvPr id="5" name="object 5"/>
          <p:cNvSpPr txBox="1">
            <a:spLocks noGrp="1"/>
          </p:cNvSpPr>
          <p:nvPr>
            <p:ph type="body" idx="1"/>
          </p:nvPr>
        </p:nvSpPr>
        <p:spPr>
          <a:xfrm>
            <a:off x="648931" y="2438400"/>
            <a:ext cx="3505494" cy="3785419"/>
          </a:xfrm>
          <a:prstGeom prst="rect">
            <a:avLst/>
          </a:prstGeom>
        </p:spPr>
        <p:txBody>
          <a:bodyPr vert="horz" lIns="0" tIns="2540" rIns="0" bIns="0" rtlCol="0">
            <a:normAutofit/>
          </a:bodyPr>
          <a:lstStyle/>
          <a:p>
            <a:pPr marL="0" indent="0">
              <a:spcBef>
                <a:spcPts val="600"/>
              </a:spcBef>
              <a:spcAft>
                <a:spcPts val="600"/>
              </a:spcAft>
              <a:buNone/>
            </a:pPr>
            <a:endParaRPr lang="en-US" sz="2000" dirty="0">
              <a:latin typeface="Segoe UI" panose="020B0502040204020203" pitchFamily="34" charset="0"/>
              <a:ea typeface="Calibri" panose="020F0502020204030204" pitchFamily="34" charset="0"/>
            </a:endParaRPr>
          </a:p>
          <a:p>
            <a:pPr marL="457200" indent="-4572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kumimoji="0" lang="nl-BE" sz="2000" b="0" i="0" u="none" strike="noStrike" kern="1200" cap="none" spc="0" normalizeH="0" baseline="0" noProof="0" dirty="0">
              <a:ln>
                <a:noFill/>
              </a:ln>
              <a:effectLst/>
              <a:uLnTx/>
              <a:uFillTx/>
              <a:latin typeface="Calibri"/>
              <a:ea typeface="+mn-ea"/>
              <a:cs typeface="Calibri"/>
            </a:endParaRPr>
          </a:p>
        </p:txBody>
      </p:sp>
      <p:sp>
        <p:nvSpPr>
          <p:cNvPr id="4" name="object 4"/>
          <p:cNvSpPr/>
          <p:nvPr/>
        </p:nvSpPr>
        <p:spPr>
          <a:xfrm>
            <a:off x="0" y="6568439"/>
            <a:ext cx="12192000" cy="289560"/>
          </a:xfrm>
          <a:custGeom>
            <a:avLst/>
            <a:gdLst/>
            <a:ahLst/>
            <a:cxnLst/>
            <a:rect l="l" t="t" r="r" b="b"/>
            <a:pathLst>
              <a:path w="12192000" h="289559">
                <a:moveTo>
                  <a:pt x="0" y="289559"/>
                </a:moveTo>
                <a:lnTo>
                  <a:pt x="12192000" y="289559"/>
                </a:lnTo>
                <a:lnTo>
                  <a:pt x="12192000" y="0"/>
                </a:lnTo>
                <a:lnTo>
                  <a:pt x="0" y="0"/>
                </a:lnTo>
                <a:lnTo>
                  <a:pt x="0" y="289559"/>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B2FD0FF8-4FF6-BEDE-B7A5-EC9A4767E0C1}"/>
              </a:ext>
            </a:extLst>
          </p:cNvPr>
          <p:cNvSpPr/>
          <p:nvPr/>
        </p:nvSpPr>
        <p:spPr>
          <a:xfrm>
            <a:off x="6380268" y="1244786"/>
            <a:ext cx="2964323" cy="5246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7000"/>
              </a:lnSpc>
              <a:spcBef>
                <a:spcPts val="0"/>
              </a:spcBef>
              <a:spcAft>
                <a:spcPts val="800"/>
              </a:spcAft>
              <a:buClrTx/>
              <a:buSzTx/>
              <a:tabLst/>
              <a:defRPr/>
            </a:pPr>
            <a:r>
              <a:rPr lang="en-GB" sz="1600" dirty="0">
                <a:solidFill>
                  <a:srgbClr val="FFFFFF"/>
                </a:solidFill>
                <a:latin typeface="Calibri" panose="020F0502020204030204"/>
              </a:rPr>
              <a:t>September 2022</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 YouGov- </a:t>
            </a:r>
            <a:r>
              <a:rPr kumimoji="0" lang="en-GB" sz="1600" b="0" i="0" u="none" strike="noStrike" kern="1200" cap="none" spc="0" normalizeH="0" baseline="0" noProof="0" dirty="0" err="1">
                <a:ln>
                  <a:noFill/>
                </a:ln>
                <a:solidFill>
                  <a:srgbClr val="FFFFFF"/>
                </a:solidFill>
                <a:effectLst/>
                <a:uLnTx/>
                <a:uFillTx/>
                <a:latin typeface="Calibri" panose="020F0502020204030204"/>
                <a:ea typeface="+mn-ea"/>
                <a:cs typeface="+mn-cs"/>
              </a:rPr>
              <a:t>Umfrage</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FFFFFF"/>
                </a:solidFill>
                <a:effectLst/>
                <a:uLnTx/>
                <a:uFillTx/>
                <a:latin typeface="Calibri" panose="020F0502020204030204"/>
                <a:ea typeface="+mn-ea"/>
                <a:cs typeface="+mn-cs"/>
              </a:rPr>
              <a:t>Mehrheiten in ganz Europa sind besorgt über soziale Unruhen aufgrund der Lebenshaltungskostenkrise (57 % im Vereinigten Königreich, 75 % in Polen).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FFFFFF"/>
                </a:solidFill>
                <a:effectLst/>
                <a:uLnTx/>
                <a:uFillTx/>
                <a:latin typeface="Calibri" panose="020F0502020204030204"/>
                <a:ea typeface="+mn-ea"/>
                <a:cs typeface="+mn-cs"/>
              </a:rPr>
              <a:t>In Frankreich und Polen kommt nur 1 von 20 mit den steigenden Preisen zurecht</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de-DE" sz="1400" dirty="0">
                <a:solidFill>
                  <a:srgbClr val="FFFFFF"/>
                </a:solidFill>
                <a:latin typeface="Calibri" panose="020F0502020204030204"/>
              </a:rPr>
              <a:t>Jeder Fünfte im Vereinigten Königreich, in Frankreich und Polen verwendet seine Ersparnisse, um seine Rechnungen zu bezahlen, und jeder Zehnte lässt Mahlzeiten ausfallen. </a:t>
            </a: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7" descr="Map&#10;&#10;Description automatically generated">
            <a:extLst>
              <a:ext uri="{FF2B5EF4-FFF2-40B4-BE49-F238E27FC236}">
                <a16:creationId xmlns:a16="http://schemas.microsoft.com/office/drawing/2014/main" id="{8BC5439E-BD63-7F09-FD1B-FEB61F64C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89" y="1130452"/>
            <a:ext cx="6080690" cy="5628428"/>
          </a:xfrm>
          <a:prstGeom prst="rect">
            <a:avLst/>
          </a:prstGeom>
        </p:spPr>
      </p:pic>
      <p:pic>
        <p:nvPicPr>
          <p:cNvPr id="9" name="Picture 8">
            <a:extLst>
              <a:ext uri="{FF2B5EF4-FFF2-40B4-BE49-F238E27FC236}">
                <a16:creationId xmlns:a16="http://schemas.microsoft.com/office/drawing/2014/main" id="{EB7C43C1-0BAF-F7AF-8982-E3884F10F230}"/>
              </a:ext>
            </a:extLst>
          </p:cNvPr>
          <p:cNvPicPr>
            <a:picLocks noChangeAspect="1"/>
          </p:cNvPicPr>
          <p:nvPr/>
        </p:nvPicPr>
        <p:blipFill>
          <a:blip r:embed="rId3"/>
          <a:stretch>
            <a:fillRect/>
          </a:stretch>
        </p:blipFill>
        <p:spPr>
          <a:xfrm>
            <a:off x="9184928" y="1830613"/>
            <a:ext cx="2857283" cy="4201887"/>
          </a:xfrm>
          <a:prstGeom prst="rect">
            <a:avLst/>
          </a:prstGeom>
        </p:spPr>
      </p:pic>
    </p:spTree>
    <p:extLst>
      <p:ext uri="{BB962C8B-B14F-4D97-AF65-F5344CB8AC3E}">
        <p14:creationId xmlns:p14="http://schemas.microsoft.com/office/powerpoint/2010/main" val="1512544178"/>
      </p:ext>
    </p:extLst>
  </p:cSld>
  <p:clrMapOvr>
    <a:masterClrMapping/>
  </p:clrMapOvr>
</p:sld>
</file>

<file path=ppt/theme/theme1.xml><?xml version="1.0" encoding="utf-8"?>
<a:theme xmlns:a="http://schemas.openxmlformats.org/drawingml/2006/main" name="1_Office Theme">
  <a:themeElements>
    <a:clrScheme name="industriall">
      <a:dk1>
        <a:srgbClr val="000000"/>
      </a:dk1>
      <a:lt1>
        <a:srgbClr val="FFFFFF"/>
      </a:lt1>
      <a:dk2>
        <a:srgbClr val="3D5488"/>
      </a:dk2>
      <a:lt2>
        <a:srgbClr val="E7E6E6"/>
      </a:lt2>
      <a:accent1>
        <a:srgbClr val="244996"/>
      </a:accent1>
      <a:accent2>
        <a:srgbClr val="C83727"/>
      </a:accent2>
      <a:accent3>
        <a:srgbClr val="A5A5A5"/>
      </a:accent3>
      <a:accent4>
        <a:srgbClr val="477EC0"/>
      </a:accent4>
      <a:accent5>
        <a:srgbClr val="AECFF2"/>
      </a:accent5>
      <a:accent6>
        <a:srgbClr val="EAEAEA"/>
      </a:accent6>
      <a:hlink>
        <a:srgbClr val="005392"/>
      </a:hlink>
      <a:folHlink>
        <a:srgbClr val="C0C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557880A7953C45B0816831BB2655CF" ma:contentTypeVersion="7" ma:contentTypeDescription="Create a new document." ma:contentTypeScope="" ma:versionID="682cbd935593fb52eabca0a10a4ce4b9">
  <xsd:schema xmlns:xsd="http://www.w3.org/2001/XMLSchema" xmlns:xs="http://www.w3.org/2001/XMLSchema" xmlns:p="http://schemas.microsoft.com/office/2006/metadata/properties" xmlns:ns3="5cbaa938-7aba-4b0e-a4e2-c7cb02ccde05" xmlns:ns4="c640bc06-f118-4eee-ab73-88e43b6e9434" targetNamespace="http://schemas.microsoft.com/office/2006/metadata/properties" ma:root="true" ma:fieldsID="6f13c426f031c38f5311163161a1e449" ns3:_="" ns4:_="">
    <xsd:import namespace="5cbaa938-7aba-4b0e-a4e2-c7cb02ccde05"/>
    <xsd:import namespace="c640bc06-f118-4eee-ab73-88e43b6e943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aa938-7aba-4b0e-a4e2-c7cb02ccde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40bc06-f118-4eee-ab73-88e43b6e94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E34F66-7A9B-403D-A020-0A0EAFB673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aa938-7aba-4b0e-a4e2-c7cb02ccde05"/>
    <ds:schemaRef ds:uri="c640bc06-f118-4eee-ab73-88e43b6e9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90997F-7756-4B9C-8D01-8F941510C04E}">
  <ds:schemaRef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c640bc06-f118-4eee-ab73-88e43b6e9434"/>
    <ds:schemaRef ds:uri="5cbaa938-7aba-4b0e-a4e2-c7cb02ccde05"/>
    <ds:schemaRef ds:uri="http://purl.org/dc/dcmitype/"/>
    <ds:schemaRef ds:uri="http://purl.org/dc/terms/"/>
  </ds:schemaRefs>
</ds:datastoreItem>
</file>

<file path=customXml/itemProps3.xml><?xml version="1.0" encoding="utf-8"?>
<ds:datastoreItem xmlns:ds="http://schemas.openxmlformats.org/officeDocument/2006/customXml" ds:itemID="{4FFA32AA-D37D-4E8D-BF4A-27D1F67891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TotalTime>
  <Words>1310</Words>
  <Application>Microsoft Office PowerPoint</Application>
  <PresentationFormat>Widescreen</PresentationFormat>
  <Paragraphs>89</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Segoe UI</vt:lpstr>
      <vt:lpstr>Symbol</vt:lpstr>
      <vt:lpstr>Verdana</vt:lpstr>
      <vt:lpstr>1_Office Theme</vt:lpstr>
      <vt:lpstr>Die Antwort von industriAll Europe auf die Explosion der Lebenshaltungskosten   </vt:lpstr>
      <vt:lpstr>Die Inflation steigt weiter (hauptsächlich angetrieben durch Energiepreise, nicht Löhne) </vt:lpstr>
      <vt:lpstr>Lohnpolitik ist nicht genug! Wir brauchen Anti-Krisenmaßnahmen(keine Sparpolitik)!</vt:lpstr>
      <vt:lpstr>Die Löhne sinken Kaufkraft wird ausgehöhlt Armut trotz Erwerbs-tätigkeit nimmt zu</vt:lpstr>
      <vt:lpstr>Gefahr eines dramatischen Anstiegs der Armut: Rekordverlust des Wertes des gesetzlichen Mindestlohns</vt:lpstr>
      <vt:lpstr>Die Beschäftigten brauchen eine Lohnerhöhung und große Unternehmen können sich das auch leisten! </vt:lpstr>
      <vt:lpstr>PowerPoint Presentation</vt:lpstr>
      <vt:lpstr>Umverteilungskrise: Explosion der Ungleichheit geht weiter!  Wir brauchen eine gerechtere Besteuerung und Branchentarifverhandlungen für eine gerechtere Umverteilung!</vt:lpstr>
      <vt:lpstr>Gefahr von sozialen Unruhen und dem Aufstieg rechtsextremer Parteien! Gering- und Mittelverdiener werden ausgepresst. Ungleichheit ist spürbar und wird bei Wahlen thematisiert(Die Wähler*innen werden von den einfachen Antworten der extremen Rechten angezogen.) Wir dürfen ihnen nicht die Bühne überlassen! Wir müssen mobilisieren “Gemeinsam. Handeln. Für höhere Löhne!” </vt:lpstr>
      <vt:lpstr>EGB: 6 Punkte-Plan  Die Explosion der Lebenshaltungskosten beenden: Löhne erhöhen, Gewinne besteuern, in die Zukunft investieren!</vt:lpstr>
      <vt:lpstr>IndustriAll Europe und ihre Mitgliedsorganisationen mobilisieren: Gemeinsam. Handeln. Für höhere Löhne </vt:lpstr>
      <vt:lpstr>Zunehmender Druck von Süden nach Norden und von Osten nach Westen  Die Mitgliedsorganisationen von industriAll Europe drängen auf kräftige Lohnerhöhungen!  Gemeinsam. Handeln. Für höhere Löhne!</vt:lpstr>
      <vt:lpstr>PowerPoint Presentation</vt:lpstr>
      <vt:lpstr>PowerPoint Presentation</vt:lpstr>
      <vt:lpstr>        Sendet uns eure Pläne!  Wie können wir euch unterstützen? #TogetherInAction #Together4HigherWages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Bargaining and Social Policy Select Working Party 18th of January 2022 Online meeting</dc:title>
  <dc:creator>Patricia Velicu</dc:creator>
  <cp:lastModifiedBy>Andrea Husen-Bradley</cp:lastModifiedBy>
  <cp:revision>86</cp:revision>
  <dcterms:created xsi:type="dcterms:W3CDTF">2022-01-13T08:31:31Z</dcterms:created>
  <dcterms:modified xsi:type="dcterms:W3CDTF">2022-10-13T13:23:06Z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0x010100F3557880A7953C45B0816831BB2655CF</vt:lpwstr>
  </property>
</Properties>
</file>